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 ContentType="image/tif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4" r:id="rId1"/>
  </p:sldMasterIdLst>
  <p:notesMasterIdLst>
    <p:notesMasterId r:id="rId61"/>
  </p:notesMasterIdLst>
  <p:handoutMasterIdLst>
    <p:handoutMasterId r:id="rId62"/>
  </p:handoutMasterIdLst>
  <p:sldIdLst>
    <p:sldId id="492" r:id="rId2"/>
    <p:sldId id="493" r:id="rId3"/>
    <p:sldId id="494" r:id="rId4"/>
    <p:sldId id="495" r:id="rId5"/>
    <p:sldId id="496" r:id="rId6"/>
    <p:sldId id="497" r:id="rId7"/>
    <p:sldId id="498" r:id="rId8"/>
    <p:sldId id="499" r:id="rId9"/>
    <p:sldId id="500" r:id="rId10"/>
    <p:sldId id="501" r:id="rId11"/>
    <p:sldId id="502" r:id="rId12"/>
    <p:sldId id="421" r:id="rId13"/>
    <p:sldId id="427" r:id="rId14"/>
    <p:sldId id="428" r:id="rId15"/>
    <p:sldId id="468" r:id="rId16"/>
    <p:sldId id="429" r:id="rId17"/>
    <p:sldId id="469" r:id="rId18"/>
    <p:sldId id="373" r:id="rId19"/>
    <p:sldId id="470" r:id="rId20"/>
    <p:sldId id="471" r:id="rId21"/>
    <p:sldId id="472" r:id="rId22"/>
    <p:sldId id="473" r:id="rId23"/>
    <p:sldId id="431" r:id="rId24"/>
    <p:sldId id="480" r:id="rId25"/>
    <p:sldId id="481" r:id="rId26"/>
    <p:sldId id="482" r:id="rId27"/>
    <p:sldId id="483" r:id="rId28"/>
    <p:sldId id="484" r:id="rId29"/>
    <p:sldId id="485" r:id="rId30"/>
    <p:sldId id="486" r:id="rId31"/>
    <p:sldId id="487" r:id="rId32"/>
    <p:sldId id="488" r:id="rId33"/>
    <p:sldId id="489" r:id="rId34"/>
    <p:sldId id="490" r:id="rId35"/>
    <p:sldId id="491" r:id="rId36"/>
    <p:sldId id="503" r:id="rId37"/>
    <p:sldId id="504" r:id="rId38"/>
    <p:sldId id="505" r:id="rId39"/>
    <p:sldId id="506" r:id="rId40"/>
    <p:sldId id="507" r:id="rId41"/>
    <p:sldId id="508" r:id="rId42"/>
    <p:sldId id="509" r:id="rId43"/>
    <p:sldId id="510" r:id="rId44"/>
    <p:sldId id="511" r:id="rId45"/>
    <p:sldId id="512" r:id="rId46"/>
    <p:sldId id="513" r:id="rId47"/>
    <p:sldId id="514" r:id="rId48"/>
    <p:sldId id="515" r:id="rId49"/>
    <p:sldId id="516" r:id="rId50"/>
    <p:sldId id="456" r:id="rId51"/>
    <p:sldId id="460" r:id="rId52"/>
    <p:sldId id="457" r:id="rId53"/>
    <p:sldId id="458" r:id="rId54"/>
    <p:sldId id="461" r:id="rId55"/>
    <p:sldId id="459" r:id="rId56"/>
    <p:sldId id="446" r:id="rId57"/>
    <p:sldId id="447" r:id="rId58"/>
    <p:sldId id="464" r:id="rId59"/>
    <p:sldId id="448" r:id="rId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gan Miller" initials="MM" lastIdx="9"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638"/>
    <a:srgbClr val="007FA3"/>
    <a:srgbClr val="D4EAE4"/>
    <a:srgbClr val="0015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360" autoAdjust="0"/>
    <p:restoredTop sz="90987" autoAdjust="0"/>
  </p:normalViewPr>
  <p:slideViewPr>
    <p:cSldViewPr>
      <p:cViewPr varScale="1">
        <p:scale>
          <a:sx n="100" d="100"/>
          <a:sy n="100" d="100"/>
        </p:scale>
        <p:origin x="451" y="8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4" d="100"/>
          <a:sy n="54" d="100"/>
        </p:scale>
        <p:origin x="179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D8D874E-E9D5-433B-A149-BDF6BFDD40A8}" type="datetimeFigureOut">
              <a:rPr lang="en-US" smtClean="0"/>
              <a:t>3/18/2018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0DCAA22-461C-45B4-A301-BFCA580174EF}" type="slidenum">
              <a:rPr lang="en-US" smtClean="0"/>
              <a:t>‹#›</a:t>
            </a:fld>
            <a:endParaRPr lang="en-US" dirty="0"/>
          </a:p>
        </p:txBody>
      </p:sp>
    </p:spTree>
    <p:extLst>
      <p:ext uri="{BB962C8B-B14F-4D97-AF65-F5344CB8AC3E}">
        <p14:creationId xmlns:p14="http://schemas.microsoft.com/office/powerpoint/2010/main" val="490192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051F04-9E25-42C3-8BC5-EC2E8469D95E}" type="datetimeFigureOut">
              <a:rPr lang="en-US" smtClean="0"/>
              <a:t>3/18/2018</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3D6722-9B4D-4E29-B226-C325925A8118}" type="slidenum">
              <a:rPr lang="en-US" smtClean="0"/>
              <a:t>‹#›</a:t>
            </a:fld>
            <a:endParaRPr lang="en-US" dirty="0"/>
          </a:p>
        </p:txBody>
      </p:sp>
    </p:spTree>
    <p:extLst>
      <p:ext uri="{BB962C8B-B14F-4D97-AF65-F5344CB8AC3E}">
        <p14:creationId xmlns:p14="http://schemas.microsoft.com/office/powerpoint/2010/main" val="35295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b="0"/>
              <a:t>Slide 3 is </a:t>
            </a:r>
            <a:r>
              <a:rPr lang="en-US" b="0" dirty="0"/>
              <a:t>a list of textbook LO numbers and statements.</a:t>
            </a:r>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3</a:t>
            </a:fld>
            <a:endParaRPr lang="en-US" dirty="0"/>
          </a:p>
        </p:txBody>
      </p:sp>
    </p:spTree>
    <p:extLst>
      <p:ext uri="{BB962C8B-B14F-4D97-AF65-F5344CB8AC3E}">
        <p14:creationId xmlns:p14="http://schemas.microsoft.com/office/powerpoint/2010/main" val="269148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5.10, Page 296.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Certificates play a key role in using SSL/TLS to establish a secure communications channel.</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45</a:t>
            </a:fld>
            <a:endParaRPr lang="en-US" dirty="0"/>
          </a:p>
        </p:txBody>
      </p:sp>
    </p:spTree>
    <p:extLst>
      <p:ext uri="{BB962C8B-B14F-4D97-AF65-F5344CB8AC3E}">
        <p14:creationId xmlns:p14="http://schemas.microsoft.com/office/powerpoint/2010/main" val="31386227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5.11, Page 299. </a:t>
            </a:r>
          </a:p>
          <a:p>
            <a:r>
              <a:rPr lang="en-US" sz="1200" b="0" i="0" u="none" strike="noStrike" kern="1200" baseline="0" dirty="0">
                <a:solidFill>
                  <a:schemeClr val="tx1"/>
                </a:solidFill>
                <a:latin typeface="+mn-lt"/>
                <a:ea typeface="+mn-ea"/>
                <a:cs typeface="+mn-cs"/>
              </a:rPr>
              <a:t>The primary function of a firewall is to deny access by remote client computers to local computers. The primary purpose of a proxy server is to provide controlled access from local computers to remote computers.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47</a:t>
            </a:fld>
            <a:endParaRPr lang="en-US" dirty="0"/>
          </a:p>
        </p:txBody>
      </p:sp>
    </p:spTree>
    <p:extLst>
      <p:ext uri="{BB962C8B-B14F-4D97-AF65-F5344CB8AC3E}">
        <p14:creationId xmlns:p14="http://schemas.microsoft.com/office/powerpoint/2010/main" val="19912158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5.12, Page 301.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There are five steps involved in building an e-commerce security plan.</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51</a:t>
            </a:fld>
            <a:endParaRPr lang="en-US" dirty="0"/>
          </a:p>
        </p:txBody>
      </p:sp>
    </p:spTree>
    <p:extLst>
      <p:ext uri="{BB962C8B-B14F-4D97-AF65-F5344CB8AC3E}">
        <p14:creationId xmlns:p14="http://schemas.microsoft.com/office/powerpoint/2010/main" val="3145626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5.14, Page 309. </a:t>
            </a:r>
          </a:p>
        </p:txBody>
      </p:sp>
      <p:sp>
        <p:nvSpPr>
          <p:cNvPr id="4" name="Slide Number Placeholder 3"/>
          <p:cNvSpPr>
            <a:spLocks noGrp="1"/>
          </p:cNvSpPr>
          <p:nvPr>
            <p:ph type="sldNum" sz="quarter" idx="10"/>
          </p:nvPr>
        </p:nvSpPr>
        <p:spPr/>
        <p:txBody>
          <a:bodyPr/>
          <a:lstStyle/>
          <a:p>
            <a:fld id="{A73D6722-9B4D-4E29-B226-C325925A8118}" type="slidenum">
              <a:rPr lang="en-US" smtClean="0"/>
              <a:t>54</a:t>
            </a:fld>
            <a:endParaRPr lang="en-US" dirty="0"/>
          </a:p>
        </p:txBody>
      </p:sp>
    </p:spTree>
    <p:extLst>
      <p:ext uri="{BB962C8B-B14F-4D97-AF65-F5344CB8AC3E}">
        <p14:creationId xmlns:p14="http://schemas.microsoft.com/office/powerpoint/2010/main" val="1584543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5.1, Page 258. </a:t>
            </a:r>
          </a:p>
          <a:p>
            <a:r>
              <a:rPr lang="en-US" sz="1200" b="0" i="0" u="none" strike="noStrike" kern="1200" baseline="0" dirty="0">
                <a:solidFill>
                  <a:schemeClr val="tx1"/>
                </a:solidFill>
                <a:latin typeface="+mn-lt"/>
                <a:ea typeface="+mn-ea"/>
                <a:cs typeface="+mn-cs"/>
              </a:rPr>
              <a:t>E-commerce security is multi-layered, and must take into account new technology, policies and procedures, and laws and industry standards.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7</a:t>
            </a:fld>
            <a:endParaRPr lang="en-US" dirty="0"/>
          </a:p>
        </p:txBody>
      </p:sp>
    </p:spTree>
    <p:extLst>
      <p:ext uri="{BB962C8B-B14F-4D97-AF65-F5344CB8AC3E}">
        <p14:creationId xmlns:p14="http://schemas.microsoft.com/office/powerpoint/2010/main" val="3879439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5.2, Page 262.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In a typical e-commerce transaction, the customer uses a credit card and the existing credit payment system.</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11</a:t>
            </a:fld>
            <a:endParaRPr lang="en-US" dirty="0"/>
          </a:p>
        </p:txBody>
      </p:sp>
    </p:spTree>
    <p:extLst>
      <p:ext uri="{BB962C8B-B14F-4D97-AF65-F5344CB8AC3E}">
        <p14:creationId xmlns:p14="http://schemas.microsoft.com/office/powerpoint/2010/main" val="3943994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5.3, Page 263.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There are three major vulnerable points in e-commerce transactions: Internet communications, servers, and clients.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12</a:t>
            </a:fld>
            <a:endParaRPr lang="en-US" dirty="0"/>
          </a:p>
        </p:txBody>
      </p:sp>
    </p:spTree>
    <p:extLst>
      <p:ext uri="{BB962C8B-B14F-4D97-AF65-F5344CB8AC3E}">
        <p14:creationId xmlns:p14="http://schemas.microsoft.com/office/powerpoint/2010/main" val="3746682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5.5, Page 286.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There are a number of tools available to achieve site security.</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32</a:t>
            </a:fld>
            <a:endParaRPr lang="en-US" dirty="0"/>
          </a:p>
        </p:txBody>
      </p:sp>
    </p:spTree>
    <p:extLst>
      <p:ext uri="{BB962C8B-B14F-4D97-AF65-F5344CB8AC3E}">
        <p14:creationId xmlns:p14="http://schemas.microsoft.com/office/powerpoint/2010/main" val="684652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5.6, Page 289. </a:t>
            </a:r>
          </a:p>
          <a:p>
            <a:r>
              <a:rPr lang="en-US" sz="1200" b="0" i="0" u="none" strike="noStrike" kern="1200" baseline="0" dirty="0">
                <a:solidFill>
                  <a:schemeClr val="tx1"/>
                </a:solidFill>
                <a:latin typeface="+mn-lt"/>
                <a:ea typeface="+mn-ea"/>
                <a:cs typeface="+mn-cs"/>
              </a:rPr>
              <a:t>In the simplest use of public key cryptography, the sender encrypts a message using the recipient’s public key, and then sends it over the Internet. The only person who can decrypt this message is the recipient, using his or her private key. However, this simple case does not ensure integrity or an authentic message.</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36</a:t>
            </a:fld>
            <a:endParaRPr lang="en-US" dirty="0"/>
          </a:p>
        </p:txBody>
      </p:sp>
    </p:spTree>
    <p:extLst>
      <p:ext uri="{BB962C8B-B14F-4D97-AF65-F5344CB8AC3E}">
        <p14:creationId xmlns:p14="http://schemas.microsoft.com/office/powerpoint/2010/main" val="3563112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5.7, Page 291. </a:t>
            </a:r>
          </a:p>
          <a:p>
            <a:r>
              <a:rPr lang="en-US" sz="1200" b="0" i="0" u="none" strike="noStrike" kern="1200" baseline="0" dirty="0">
                <a:solidFill>
                  <a:schemeClr val="tx1"/>
                </a:solidFill>
                <a:latin typeface="+mn-lt"/>
                <a:ea typeface="+mn-ea"/>
                <a:cs typeface="+mn-cs"/>
              </a:rPr>
              <a:t>A more realistic use of public key cryptography uses hash functions and digital signatures to both ensure the confidentiality of the message and authenticate the sender. The only person who could have sent the above message is the owner or the sender using his/her private key. This authenticates the message. The hash function ensures the message was not altered in transit. As before, the only person who can decipher the message is the recipient, using his/her private key.</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38</a:t>
            </a:fld>
            <a:endParaRPr lang="en-US" dirty="0"/>
          </a:p>
        </p:txBody>
      </p:sp>
    </p:spTree>
    <p:extLst>
      <p:ext uri="{BB962C8B-B14F-4D97-AF65-F5344CB8AC3E}">
        <p14:creationId xmlns:p14="http://schemas.microsoft.com/office/powerpoint/2010/main" val="131875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5.8, Page 292. </a:t>
            </a:r>
          </a:p>
          <a:p>
            <a:r>
              <a:rPr lang="en-US" sz="1200" b="0" i="0" u="none" strike="noStrike" kern="1200" baseline="0" dirty="0">
                <a:solidFill>
                  <a:schemeClr val="tx1"/>
                </a:solidFill>
                <a:latin typeface="+mn-lt"/>
                <a:ea typeface="+mn-ea"/>
                <a:cs typeface="+mn-cs"/>
              </a:rPr>
              <a:t>A digital envelope can be created to transmit a symmetric key that will permit the recipient to decrypt the message and be assured the message was not intercepted in transit.</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40</a:t>
            </a:fld>
            <a:endParaRPr lang="en-US" dirty="0"/>
          </a:p>
        </p:txBody>
      </p:sp>
    </p:spTree>
    <p:extLst>
      <p:ext uri="{BB962C8B-B14F-4D97-AF65-F5344CB8AC3E}">
        <p14:creationId xmlns:p14="http://schemas.microsoft.com/office/powerpoint/2010/main" val="1173197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5.9, Page 293. </a:t>
            </a:r>
          </a:p>
          <a:p>
            <a:r>
              <a:rPr lang="en-US" sz="1200" b="0" i="0" u="none" strike="noStrike" kern="1200" baseline="0" dirty="0">
                <a:solidFill>
                  <a:schemeClr val="tx1"/>
                </a:solidFill>
                <a:latin typeface="+mn-lt"/>
                <a:ea typeface="+mn-ea"/>
                <a:cs typeface="+mn-cs"/>
              </a:rPr>
              <a:t>The PKI includes certification authorities that issue, verify, and guarantee digital certificates that are used in e-commerce to assure the identity of transaction partners.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42</a:t>
            </a:fld>
            <a:endParaRPr lang="en-US" dirty="0"/>
          </a:p>
        </p:txBody>
      </p:sp>
    </p:spTree>
    <p:extLst>
      <p:ext uri="{BB962C8B-B14F-4D97-AF65-F5344CB8AC3E}">
        <p14:creationId xmlns:p14="http://schemas.microsoft.com/office/powerpoint/2010/main" val="28177066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3/18/2018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42541658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lang="en-US" dirty="0"/>
          </a:p>
        </p:txBody>
      </p:sp>
      <p:sp>
        <p:nvSpPr>
          <p:cNvPr id="9" name="Footer Placeholder 3"/>
          <p:cNvSpPr>
            <a:spLocks noGrp="1"/>
          </p:cNvSpPr>
          <p:nvPr>
            <p:ph type="ftr" sz="quarter" idx="11"/>
          </p:nvPr>
        </p:nvSpPr>
        <p:spPr>
          <a:xfrm>
            <a:off x="93969" y="6172200"/>
            <a:ext cx="8595360" cy="235463"/>
          </a:xfrm>
        </p:spPr>
        <p:txBody>
          <a:bodyPr/>
          <a:lstStyle/>
          <a:p>
            <a:endParaRPr lang="en-US" dirty="0"/>
          </a:p>
        </p:txBody>
      </p:sp>
      <p:sp>
        <p:nvSpPr>
          <p:cNvPr id="3" name="Date Placeholder 2"/>
          <p:cNvSpPr>
            <a:spLocks noGrp="1"/>
          </p:cNvSpPr>
          <p:nvPr>
            <p:ph type="dt" sz="half" idx="10"/>
          </p:nvPr>
        </p:nvSpPr>
        <p:spPr/>
        <p:txBody>
          <a:bodyPr/>
          <a:lstStyle/>
          <a:p>
            <a:fld id="{A9DF6EFB-3F44-496C-A842-1E0B3D3B975A}" type="datetimeFigureOut">
              <a:rPr lang="en-US" smtClean="0"/>
              <a:t>3/18/2018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3090850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3/18/2018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10" y="6376789"/>
            <a:ext cx="918000" cy="279915"/>
          </a:xfrm>
          <a:prstGeom prst="rect">
            <a:avLst/>
          </a:prstGeom>
        </p:spPr>
      </p:pic>
      <p:pic>
        <p:nvPicPr>
          <p:cNvPr id="7" name="Picture 6" descr="Pearson 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10" y="6376789"/>
            <a:ext cx="918000" cy="279915"/>
          </a:xfrm>
          <a:prstGeom prst="rect">
            <a:avLst/>
          </a:prstGeom>
        </p:spPr>
      </p:pic>
      <p:pic>
        <p:nvPicPr>
          <p:cNvPr id="10" name="Picture 9"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0410" y="6376789"/>
            <a:ext cx="918000" cy="279915"/>
          </a:xfrm>
          <a:prstGeom prst="rect">
            <a:avLst/>
          </a:prstGeom>
        </p:spPr>
      </p:pic>
      <p:sp>
        <p:nvSpPr>
          <p:cNvPr id="12" name="TextBox 11"/>
          <p:cNvSpPr txBox="1"/>
          <p:nvPr userDrawn="1"/>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2017, 2015, 2016 Pearson Education, Inc. All Rights Reserved</a:t>
            </a:r>
          </a:p>
        </p:txBody>
      </p:sp>
    </p:spTree>
    <p:extLst>
      <p:ext uri="{BB962C8B-B14F-4D97-AF65-F5344CB8AC3E}">
        <p14:creationId xmlns:p14="http://schemas.microsoft.com/office/powerpoint/2010/main" val="22787893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1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3/18/2018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2" name="Picture 11" descr="Pearson 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3" name="TextBox 12"/>
          <p:cNvSpPr txBox="1"/>
          <p:nvPr/>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2017, 2016 Pearson Education, Inc. All Rights Reserved</a:t>
            </a:r>
          </a:p>
        </p:txBody>
      </p:sp>
    </p:spTree>
    <p:extLst>
      <p:ext uri="{BB962C8B-B14F-4D97-AF65-F5344CB8AC3E}">
        <p14:creationId xmlns:p14="http://schemas.microsoft.com/office/powerpoint/2010/main" val="16819497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a:t>Click to edit Master title style</a:t>
            </a:r>
            <a:endParaRPr lang="en-US" dirty="0"/>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2"/>
          <p:cNvSpPr>
            <a:spLocks noGrp="1"/>
          </p:cNvSpPr>
          <p:nvPr>
            <p:ph type="ftr" sz="quarter" idx="10"/>
          </p:nvPr>
        </p:nvSpPr>
        <p:spPr>
          <a:xfrm>
            <a:off x="93969" y="6172200"/>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3/18/2018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3952115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sz="2800"/>
            </a:lvl1pPr>
            <a:lvl2pPr>
              <a:buClr>
                <a:srgbClr val="007FA3"/>
              </a:buClr>
              <a:defRPr sz="2000"/>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3/18/2018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6335889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INSIGHT 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008638"/>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buClr>
                <a:srgbClr val="008638"/>
              </a:buClr>
              <a:buSzPct val="100000"/>
              <a:defRPr sz="2800"/>
            </a:lvl1pPr>
            <a:lvl2pPr>
              <a:buClr>
                <a:srgbClr val="008638"/>
              </a:buClr>
              <a:defRPr sz="2000"/>
            </a:lvl2pPr>
            <a:lvl3pPr>
              <a:buClr>
                <a:srgbClr val="008638"/>
              </a:buClr>
              <a:defRPr/>
            </a:lvl3pPr>
            <a:lvl4pPr>
              <a:buClr>
                <a:srgbClr val="008638"/>
              </a:buClr>
              <a:defRPr/>
            </a:lvl4pPr>
            <a:lvl5pPr>
              <a:buClr>
                <a:srgbClr val="008638"/>
              </a:buClr>
              <a:defRPr/>
            </a:lvl5pPr>
            <a:lvl6pPr>
              <a:buClr>
                <a:srgbClr val="008638"/>
              </a:buClr>
              <a:defRPr/>
            </a:lvl6pPr>
            <a:lvl7pPr>
              <a:buClr>
                <a:srgbClr val="008638"/>
              </a:buClr>
              <a:defRPr/>
            </a:lvl7pPr>
            <a:lvl8pPr>
              <a:buClr>
                <a:srgbClr val="008638"/>
              </a:buClr>
              <a:defRPr/>
            </a:lvl8pPr>
            <a:lvl9pPr>
              <a:buClr>
                <a:srgbClr val="008638"/>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3/18/2018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6086854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3/18/2018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1113146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1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3/18/2018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7" name="Picture 6" descr="Pearson 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10" y="6376789"/>
            <a:ext cx="918000" cy="279915"/>
          </a:xfrm>
          <a:prstGeom prst="rect">
            <a:avLst/>
          </a:prstGeom>
        </p:spPr>
      </p:pic>
      <p:sp>
        <p:nvSpPr>
          <p:cNvPr id="9" name="TextBox 8"/>
          <p:cNvSpPr txBox="1"/>
          <p:nvPr/>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2017, 2016 Pearson Education, Inc. All Rights Reserved</a:t>
            </a:r>
          </a:p>
        </p:txBody>
      </p:sp>
    </p:spTree>
    <p:extLst>
      <p:ext uri="{BB962C8B-B14F-4D97-AF65-F5344CB8AC3E}">
        <p14:creationId xmlns:p14="http://schemas.microsoft.com/office/powerpoint/2010/main" val="768630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3/18/2018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4241038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lang="en-US" dirty="0"/>
          </a:p>
        </p:txBody>
      </p:sp>
      <p:sp>
        <p:nvSpPr>
          <p:cNvPr id="9" name="Footer Placeholder 3"/>
          <p:cNvSpPr>
            <a:spLocks noGrp="1"/>
          </p:cNvSpPr>
          <p:nvPr>
            <p:ph type="ftr" sz="quarter" idx="11"/>
          </p:nvPr>
        </p:nvSpPr>
        <p:spPr>
          <a:xfrm>
            <a:off x="93969" y="6172200"/>
            <a:ext cx="8595360" cy="235463"/>
          </a:xfrm>
        </p:spPr>
        <p:txBody>
          <a:bodyPr/>
          <a:lstStyle/>
          <a:p>
            <a:endParaRPr lang="en-US" dirty="0"/>
          </a:p>
        </p:txBody>
      </p:sp>
      <p:sp>
        <p:nvSpPr>
          <p:cNvPr id="3" name="Date Placeholder 2"/>
          <p:cNvSpPr>
            <a:spLocks noGrp="1"/>
          </p:cNvSpPr>
          <p:nvPr>
            <p:ph type="dt" sz="half" idx="10"/>
          </p:nvPr>
        </p:nvSpPr>
        <p:spPr/>
        <p:txBody>
          <a:bodyPr/>
          <a:lstStyle/>
          <a:p>
            <a:fld id="{A9DF6EFB-3F44-496C-A842-1E0B3D3B975A}" type="datetimeFigureOut">
              <a:rPr lang="en-US" smtClean="0"/>
              <a:pPr/>
              <a:t>3/18/2018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025761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3/18/2018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2" name="Picture 11" descr="Pearson 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3" name="TextBox 12"/>
          <p:cNvSpPr txBox="1"/>
          <p:nvPr/>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2017, 2016 Pearson Education, Inc. All Rights Reserved</a:t>
            </a:r>
          </a:p>
        </p:txBody>
      </p:sp>
      <p:pic>
        <p:nvPicPr>
          <p:cNvPr id="14" name="Picture 13" descr="Pearson 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pic>
        <p:nvPicPr>
          <p:cNvPr id="15" name="Picture 14"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31457239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1_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3/18/2018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10" y="6376789"/>
            <a:ext cx="918000" cy="279915"/>
          </a:xfrm>
          <a:prstGeom prst="rect">
            <a:avLst/>
          </a:prstGeom>
        </p:spPr>
      </p:pic>
      <p:sp>
        <p:nvSpPr>
          <p:cNvPr id="10" name="TextBox 9"/>
          <p:cNvSpPr txBox="1"/>
          <p:nvPr/>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2017, 2016 Pearson Education, Inc. All Rights Reserved</a:t>
            </a:r>
          </a:p>
        </p:txBody>
      </p:sp>
    </p:spTree>
    <p:extLst>
      <p:ext uri="{BB962C8B-B14F-4D97-AF65-F5344CB8AC3E}">
        <p14:creationId xmlns:p14="http://schemas.microsoft.com/office/powerpoint/2010/main" val="27205126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3/18/2018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3" name="TextBox 12"/>
          <p:cNvSpPr txBox="1"/>
          <p:nvPr userDrawn="1"/>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2017, 2016 Pearson Education, Inc. All Rights Reserved</a:t>
            </a:r>
          </a:p>
        </p:txBody>
      </p:sp>
    </p:spTree>
    <p:extLst>
      <p:ext uri="{BB962C8B-B14F-4D97-AF65-F5344CB8AC3E}">
        <p14:creationId xmlns:p14="http://schemas.microsoft.com/office/powerpoint/2010/main" val="29810628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Footer Placeholder 2"/>
          <p:cNvSpPr>
            <a:spLocks noGrp="1"/>
          </p:cNvSpPr>
          <p:nvPr>
            <p:ph type="ftr" sz="quarter" idx="10"/>
          </p:nvPr>
        </p:nvSpPr>
        <p:spPr>
          <a:xfrm>
            <a:off x="93969" y="6172200"/>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3/18/2018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1524630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sz="2800"/>
            </a:lvl1pPr>
            <a:lvl2pPr>
              <a:buClr>
                <a:srgbClr val="007FA3"/>
              </a:buClr>
              <a:defRPr sz="2000"/>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3/18/2018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2109093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INSIGHT 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008638"/>
                </a:solidFill>
              </a:defRPr>
            </a:lvl1pPr>
          </a:lstStyle>
          <a:p>
            <a:r>
              <a:rPr lang="en-US" dirty="0"/>
              <a:t>Click to edit Master title style</a:t>
            </a:r>
          </a:p>
        </p:txBody>
      </p:sp>
      <p:sp>
        <p:nvSpPr>
          <p:cNvPr id="3" name="Content Placeholder 2"/>
          <p:cNvSpPr>
            <a:spLocks noGrp="1"/>
          </p:cNvSpPr>
          <p:nvPr>
            <p:ph idx="1"/>
          </p:nvPr>
        </p:nvSpPr>
        <p:spPr/>
        <p:txBody>
          <a:bodyPr/>
          <a:lstStyle>
            <a:lvl1pPr>
              <a:buClr>
                <a:srgbClr val="008638"/>
              </a:buClr>
              <a:buSzPct val="100000"/>
              <a:defRPr sz="2800"/>
            </a:lvl1pPr>
            <a:lvl2pPr>
              <a:buClr>
                <a:srgbClr val="008638"/>
              </a:buClr>
              <a:defRPr sz="2000"/>
            </a:lvl2pPr>
            <a:lvl3pPr>
              <a:buClr>
                <a:srgbClr val="008638"/>
              </a:buClr>
              <a:defRPr/>
            </a:lvl3pPr>
            <a:lvl4pPr>
              <a:buClr>
                <a:srgbClr val="008638"/>
              </a:buClr>
              <a:defRPr/>
            </a:lvl4pPr>
            <a:lvl5pPr>
              <a:buClr>
                <a:srgbClr val="008638"/>
              </a:buClr>
              <a:defRPr/>
            </a:lvl5pPr>
            <a:lvl6pPr>
              <a:buClr>
                <a:srgbClr val="008638"/>
              </a:buClr>
              <a:defRPr/>
            </a:lvl6pPr>
            <a:lvl7pPr>
              <a:buClr>
                <a:srgbClr val="008638"/>
              </a:buClr>
              <a:defRPr/>
            </a:lvl7pPr>
            <a:lvl8pPr>
              <a:buClr>
                <a:srgbClr val="008638"/>
              </a:buClr>
              <a:defRPr/>
            </a:lvl8pPr>
            <a:lvl9pPr>
              <a:buClr>
                <a:srgbClr val="008638"/>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3/18/2018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6606873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3/18/2018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752008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3/18/2018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7" name="Picture 6"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0410" y="6376789"/>
            <a:ext cx="918000" cy="279915"/>
          </a:xfrm>
          <a:prstGeom prst="rect">
            <a:avLst/>
          </a:prstGeom>
        </p:spPr>
      </p:pic>
      <p:sp>
        <p:nvSpPr>
          <p:cNvPr id="9" name="TextBox 8"/>
          <p:cNvSpPr txBox="1"/>
          <p:nvPr userDrawn="1"/>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2017, 2016 Pearson Education, Inc. All Rights Reserved</a:t>
            </a:r>
          </a:p>
        </p:txBody>
      </p:sp>
    </p:spTree>
    <p:extLst>
      <p:ext uri="{BB962C8B-B14F-4D97-AF65-F5344CB8AC3E}">
        <p14:creationId xmlns:p14="http://schemas.microsoft.com/office/powerpoint/2010/main" val="22037960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3/18/2018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31547999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Click to edit Master title style</a:t>
            </a:r>
          </a:p>
        </p:txBody>
      </p:sp>
      <p:sp>
        <p:nvSpPr>
          <p:cNvPr id="9" name="Footer Placeholder 3"/>
          <p:cNvSpPr>
            <a:spLocks noGrp="1"/>
          </p:cNvSpPr>
          <p:nvPr>
            <p:ph type="ftr" sz="quarter" idx="11"/>
          </p:nvPr>
        </p:nvSpPr>
        <p:spPr>
          <a:xfrm>
            <a:off x="93969" y="6172200"/>
            <a:ext cx="8595360" cy="235463"/>
          </a:xfrm>
        </p:spPr>
        <p:txBody>
          <a:bodyPr/>
          <a:lstStyle/>
          <a:p>
            <a:endParaRPr lang="en-US" dirty="0"/>
          </a:p>
        </p:txBody>
      </p:sp>
      <p:sp>
        <p:nvSpPr>
          <p:cNvPr id="3" name="Date Placeholder 2"/>
          <p:cNvSpPr>
            <a:spLocks noGrp="1"/>
          </p:cNvSpPr>
          <p:nvPr>
            <p:ph type="dt" sz="half" idx="10"/>
          </p:nvPr>
        </p:nvSpPr>
        <p:spPr/>
        <p:txBody>
          <a:bodyPr/>
          <a:lstStyle/>
          <a:p>
            <a:fld id="{A9DF6EFB-3F44-496C-A842-1E0B3D3B975A}" type="datetimeFigureOut">
              <a:rPr lang="en-US" smtClean="0"/>
              <a:t>3/18/2018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18551265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3/18/2018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0410" y="6376789"/>
            <a:ext cx="918000" cy="279915"/>
          </a:xfrm>
          <a:prstGeom prst="rect">
            <a:avLst/>
          </a:prstGeom>
        </p:spPr>
      </p:pic>
      <p:sp>
        <p:nvSpPr>
          <p:cNvPr id="10" name="TextBox 9"/>
          <p:cNvSpPr txBox="1"/>
          <p:nvPr userDrawn="1"/>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2017, 2016 Pearson Education, Inc. All Rights Reserved</a:t>
            </a:r>
          </a:p>
        </p:txBody>
      </p:sp>
    </p:spTree>
    <p:extLst>
      <p:ext uri="{BB962C8B-B14F-4D97-AF65-F5344CB8AC3E}">
        <p14:creationId xmlns:p14="http://schemas.microsoft.com/office/powerpoint/2010/main" val="3711136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a:t>Click to edit Master title style</a:t>
            </a:r>
            <a:endParaRPr lang="en-US" dirty="0"/>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2"/>
          <p:cNvSpPr>
            <a:spLocks noGrp="1"/>
          </p:cNvSpPr>
          <p:nvPr>
            <p:ph type="ftr" sz="quarter" idx="10"/>
          </p:nvPr>
        </p:nvSpPr>
        <p:spPr>
          <a:xfrm>
            <a:off x="93969" y="6172200"/>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3/18/2018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580338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sz="2800"/>
            </a:lvl1pPr>
            <a:lvl2pPr>
              <a:buClr>
                <a:srgbClr val="007FA3"/>
              </a:buClr>
              <a:defRPr sz="2000"/>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3/18/2018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824274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INSIGHT 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008638"/>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buClr>
                <a:srgbClr val="008638"/>
              </a:buClr>
              <a:buSzPct val="100000"/>
              <a:defRPr sz="2800"/>
            </a:lvl1pPr>
            <a:lvl2pPr>
              <a:buClr>
                <a:srgbClr val="008638"/>
              </a:buClr>
              <a:defRPr sz="2000"/>
            </a:lvl2pPr>
            <a:lvl3pPr>
              <a:buClr>
                <a:srgbClr val="008638"/>
              </a:buClr>
              <a:defRPr/>
            </a:lvl3pPr>
            <a:lvl4pPr>
              <a:buClr>
                <a:srgbClr val="008638"/>
              </a:buClr>
              <a:defRPr/>
            </a:lvl4pPr>
            <a:lvl5pPr>
              <a:buClr>
                <a:srgbClr val="008638"/>
              </a:buClr>
              <a:defRPr/>
            </a:lvl5pPr>
            <a:lvl6pPr>
              <a:buClr>
                <a:srgbClr val="008638"/>
              </a:buClr>
              <a:defRPr/>
            </a:lvl6pPr>
            <a:lvl7pPr>
              <a:buClr>
                <a:srgbClr val="008638"/>
              </a:buClr>
              <a:defRPr/>
            </a:lvl7pPr>
            <a:lvl8pPr>
              <a:buClr>
                <a:srgbClr val="008638"/>
              </a:buClr>
              <a:defRPr/>
            </a:lvl8pPr>
            <a:lvl9pPr>
              <a:buClr>
                <a:srgbClr val="008638"/>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3/18/2018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211443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3/18/2018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948209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3/18/2018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7" name="Picture 6" descr="Pearson 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10" y="6376789"/>
            <a:ext cx="918000" cy="279915"/>
          </a:xfrm>
          <a:prstGeom prst="rect">
            <a:avLst/>
          </a:prstGeom>
        </p:spPr>
      </p:pic>
      <p:sp>
        <p:nvSpPr>
          <p:cNvPr id="9" name="TextBox 8"/>
          <p:cNvSpPr txBox="1"/>
          <p:nvPr/>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2017, 2016 Pearson Education, Inc. All Rights Reserved</a:t>
            </a:r>
          </a:p>
        </p:txBody>
      </p:sp>
      <p:pic>
        <p:nvPicPr>
          <p:cNvPr id="12" name="Picture 11" descr="Pearson 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10" y="6376789"/>
            <a:ext cx="918000" cy="279915"/>
          </a:xfrm>
          <a:prstGeom prst="rect">
            <a:avLst/>
          </a:prstGeom>
        </p:spPr>
      </p:pic>
      <p:pic>
        <p:nvPicPr>
          <p:cNvPr id="13" name="Picture 12"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0410" y="6376789"/>
            <a:ext cx="918000" cy="279915"/>
          </a:xfrm>
          <a:prstGeom prst="rect">
            <a:avLst/>
          </a:prstGeom>
        </p:spPr>
      </p:pic>
    </p:spTree>
    <p:extLst>
      <p:ext uri="{BB962C8B-B14F-4D97-AF65-F5344CB8AC3E}">
        <p14:creationId xmlns:p14="http://schemas.microsoft.com/office/powerpoint/2010/main" val="4031399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3/18/2018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804021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7772400" cy="2152651"/>
          </a:xfrm>
        </p:spPr>
        <p:txBody>
          <a:bodyPr anchor="b">
            <a:noAutofit/>
          </a:bodyPr>
          <a:lstStyle>
            <a:lvl1pPr algn="l">
              <a:defRPr sz="3400" b="1" cap="none" baseline="0">
                <a:solidFill>
                  <a:srgbClr val="007FA3"/>
                </a:solidFill>
              </a:defRPr>
            </a:lvl1pPr>
          </a:lstStyle>
          <a:p>
            <a:r>
              <a:rPr lang="en-US"/>
              <a:t>Click to edit Master title style</a:t>
            </a:r>
            <a:endParaRPr lang="en-US" dirty="0"/>
          </a:p>
        </p:txBody>
      </p:sp>
      <p:sp>
        <p:nvSpPr>
          <p:cNvPr id="3" name="Text Placeholder 2"/>
          <p:cNvSpPr>
            <a:spLocks noGrp="1"/>
          </p:cNvSpPr>
          <p:nvPr>
            <p:ph type="body" idx="1"/>
          </p:nvPr>
        </p:nvSpPr>
        <p:spPr>
          <a:xfrm>
            <a:off x="674687" y="3962400"/>
            <a:ext cx="7794627" cy="1752600"/>
          </a:xfrm>
        </p:spPr>
        <p:txBody>
          <a:bodyPr anchor="t">
            <a:noAutofit/>
          </a:bodyPr>
          <a:lstStyle>
            <a:lvl1pPr marL="0" indent="0">
              <a:spcBef>
                <a:spcPts val="0"/>
              </a:spcBef>
              <a:buNone/>
              <a:defRPr sz="1600">
                <a:solidFill>
                  <a:srgbClr val="007FA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3/18/2018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3709511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15372"/>
            <a:ext cx="8229600" cy="1097280"/>
          </a:xfrm>
          <a:prstGeom prst="rect">
            <a:avLst/>
          </a:prstGeom>
        </p:spPr>
        <p:txBody>
          <a:bodyPr vert="horz" lIns="0" tIns="0" rIns="0" bIns="0" rtlCol="0" anchor="b">
            <a:noAutofit/>
          </a:bodyPr>
          <a:lstStyle/>
          <a:p>
            <a:r>
              <a:rPr lang="en-US" dirty="0"/>
              <a:t>Click to edit </a:t>
            </a:r>
            <a:br>
              <a:rPr lang="en-US" dirty="0"/>
            </a:br>
            <a:r>
              <a:rPr lang="en-US" dirty="0"/>
              <a:t>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3"/>
          </p:nvPr>
        </p:nvSpPr>
        <p:spPr>
          <a:xfrm>
            <a:off x="93969" y="6172200"/>
            <a:ext cx="8595360" cy="235463"/>
          </a:xfrm>
          <a:prstGeom prst="rect">
            <a:avLst/>
          </a:prstGeom>
        </p:spPr>
        <p:txBody>
          <a:bodyPr vert="horz" lIns="0" tIns="0" rIns="0" bIns="0" rtlCol="0" anchor="b"/>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6335713" y="113072"/>
            <a:ext cx="2133600" cy="182880"/>
          </a:xfrm>
          <a:prstGeom prst="rect">
            <a:avLst/>
          </a:prstGeom>
        </p:spPr>
        <p:txBody>
          <a:bodyPr vert="horz" lIns="91440" tIns="45720" rIns="91440" bIns="45720" rtlCol="0" anchor="ctr"/>
          <a:lstStyle>
            <a:lvl1pPr algn="r">
              <a:defRPr sz="900">
                <a:solidFill>
                  <a:schemeClr val="bg1"/>
                </a:solidFill>
              </a:defRPr>
            </a:lvl1pPr>
          </a:lstStyle>
          <a:p>
            <a:fld id="{A9DF6EFB-3F44-496C-A842-1E0B3D3B975A}" type="datetimeFigureOut">
              <a:rPr lang="en-US" smtClean="0"/>
              <a:pPr/>
              <a:t>3/18/2018</a:t>
            </a:fld>
            <a:endParaRPr lang="en-US" dirty="0"/>
          </a:p>
        </p:txBody>
      </p:sp>
      <p:sp>
        <p:nvSpPr>
          <p:cNvPr id="6" name="Slide Number Placeholder 5"/>
          <p:cNvSpPr>
            <a:spLocks noGrp="1"/>
          </p:cNvSpPr>
          <p:nvPr>
            <p:ph type="sldNum" sz="quarter" idx="4"/>
          </p:nvPr>
        </p:nvSpPr>
        <p:spPr>
          <a:xfrm>
            <a:off x="8469312" y="113072"/>
            <a:ext cx="551783" cy="182880"/>
          </a:xfrm>
          <a:prstGeom prst="rect">
            <a:avLst/>
          </a:prstGeom>
        </p:spPr>
        <p:txBody>
          <a:bodyPr vert="horz" lIns="91440" tIns="45720" rIns="91440" bIns="45720" rtlCol="0" anchor="ctr"/>
          <a:lstStyle>
            <a:lvl1pPr algn="r">
              <a:defRPr sz="900">
                <a:solidFill>
                  <a:schemeClr val="bg1"/>
                </a:solidFill>
              </a:defRPr>
            </a:lvl1pPr>
          </a:lstStyle>
          <a:p>
            <a:fld id="{200B2350-5261-4F5C-9DF5-EF0D264FC8D2}" type="slidenum">
              <a:rPr lang="en-US" smtClean="0"/>
              <a:pPr/>
              <a:t>‹#›</a:t>
            </a:fld>
            <a:endParaRPr lang="en-US" dirty="0"/>
          </a:p>
        </p:txBody>
      </p:sp>
      <p:pic>
        <p:nvPicPr>
          <p:cNvPr id="7" name="Picture 6" descr="Pearson Logo"/>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8" name="TextBox 7"/>
          <p:cNvSpPr txBox="1"/>
          <p:nvPr/>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2017, 2016 Pearson Education, Inc. All Rights Reserved</a:t>
            </a:r>
          </a:p>
        </p:txBody>
      </p:sp>
      <p:pic>
        <p:nvPicPr>
          <p:cNvPr id="9" name="Picture 8" descr="Pearson Logo"/>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pic>
        <p:nvPicPr>
          <p:cNvPr id="10" name="Picture 9" descr="Pearson Logo"/>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2073710622"/>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657" r:id="rId21"/>
    <p:sldLayoutId id="2147483656" r:id="rId22"/>
    <p:sldLayoutId id="2147483650" r:id="rId23"/>
    <p:sldLayoutId id="2147483661" r:id="rId24"/>
    <p:sldLayoutId id="2147483659" r:id="rId25"/>
    <p:sldLayoutId id="2147483658" r:id="rId26"/>
    <p:sldLayoutId id="2147483660" r:id="rId27"/>
    <p:sldLayoutId id="2147483654" r:id="rId28"/>
    <p:sldLayoutId id="2147483655" r:id="rId29"/>
  </p:sldLayoutIdLst>
  <p:txStyles>
    <p:titleStyle>
      <a:lvl1pPr algn="l" defTabSz="914400" rtl="0" eaLnBrk="1" latinLnBrk="0" hangingPunct="1">
        <a:lnSpc>
          <a:spcPct val="100000"/>
        </a:lnSpc>
        <a:spcBef>
          <a:spcPct val="0"/>
        </a:spcBef>
        <a:buNone/>
        <a:defRPr sz="3400" b="1" kern="1200">
          <a:solidFill>
            <a:srgbClr val="007FA3"/>
          </a:solidFill>
          <a:latin typeface="Times New Roman" panose="02020603050405020304" pitchFamily="18" charset="0"/>
          <a:ea typeface="+mj-ea"/>
          <a:cs typeface="Times New Roman" panose="02020603050405020304" pitchFamily="18" charset="0"/>
        </a:defRPr>
      </a:lvl1pPr>
    </p:titleStyle>
    <p:bodyStyle>
      <a:lvl1pPr marL="256032" indent="-256032" algn="l" defTabSz="914400" rtl="0" eaLnBrk="1" latinLnBrk="0" hangingPunct="1">
        <a:spcBef>
          <a:spcPts val="1500"/>
        </a:spcBef>
        <a:buClr>
          <a:srgbClr val="007FA3"/>
        </a:buClr>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4.ti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15.ti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dirty="0"/>
              <a:t>E-commerce 2017 </a:t>
            </a:r>
            <a:br>
              <a:rPr lang="en-US" sz="3200" dirty="0"/>
            </a:br>
            <a:r>
              <a:rPr lang="en-US" sz="3200" dirty="0"/>
              <a:t>business. technology. society. 13</a:t>
            </a:r>
            <a:r>
              <a:rPr lang="en-US" sz="3200" baseline="30000" dirty="0"/>
              <a:t>th</a:t>
            </a:r>
            <a:r>
              <a:rPr lang="en-US" sz="3200" dirty="0"/>
              <a:t> edition</a:t>
            </a:r>
          </a:p>
        </p:txBody>
      </p:sp>
      <p:sp>
        <p:nvSpPr>
          <p:cNvPr id="3" name="Subtitle 2"/>
          <p:cNvSpPr>
            <a:spLocks noGrp="1"/>
          </p:cNvSpPr>
          <p:nvPr>
            <p:ph type="subTitle" idx="1"/>
          </p:nvPr>
        </p:nvSpPr>
        <p:spPr/>
        <p:txBody>
          <a:bodyPr/>
          <a:lstStyle/>
          <a:p>
            <a:r>
              <a:rPr lang="en-US" sz="1800" dirty="0"/>
              <a:t>Accessibility standards-compliant</a:t>
            </a:r>
          </a:p>
        </p:txBody>
      </p:sp>
      <p:pic>
        <p:nvPicPr>
          <p:cNvPr id="9" name="Shape 23" descr="Pearson Logo"/>
          <p:cNvPicPr preferRelativeResize="0"/>
          <p:nvPr/>
        </p:nvPicPr>
        <p:blipFill rotWithShape="1">
          <a:blip r:embed="rId2">
            <a:alphaModFix/>
          </a:blip>
          <a:srcRect/>
          <a:stretch/>
        </p:blipFill>
        <p:spPr>
          <a:xfrm>
            <a:off x="523372" y="6136431"/>
            <a:ext cx="695828" cy="492969"/>
          </a:xfrm>
          <a:prstGeom prst="rect">
            <a:avLst/>
          </a:prstGeom>
          <a:noFill/>
          <a:ln>
            <a:noFill/>
          </a:ln>
        </p:spPr>
      </p:pic>
      <p:sp>
        <p:nvSpPr>
          <p:cNvPr id="7" name="TextBox 6"/>
          <p:cNvSpPr txBox="1"/>
          <p:nvPr/>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2017, 2016 Pearson Education, Inc. All Rights Reserved</a:t>
            </a:r>
          </a:p>
        </p:txBody>
      </p:sp>
      <p:sp>
        <p:nvSpPr>
          <p:cNvPr id="6" name="矩形 5">
            <a:extLst>
              <a:ext uri="{FF2B5EF4-FFF2-40B4-BE49-F238E27FC236}">
                <a16:creationId xmlns:a16="http://schemas.microsoft.com/office/drawing/2014/main" xmlns="" id="{3DB9832E-055D-4D6B-AEB7-849EC065EC18}"/>
              </a:ext>
            </a:extLst>
          </p:cNvPr>
          <p:cNvSpPr/>
          <p:nvPr/>
        </p:nvSpPr>
        <p:spPr>
          <a:xfrm>
            <a:off x="661844" y="3697199"/>
            <a:ext cx="3733800" cy="2286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1400" dirty="0">
                <a:solidFill>
                  <a:schemeClr val="tx1"/>
                </a:solidFill>
              </a:rPr>
              <a:t>2017</a:t>
            </a:r>
            <a:r>
              <a:rPr lang="zh-CN" altLang="en-US" sz="1400" dirty="0">
                <a:solidFill>
                  <a:schemeClr val="tx1"/>
                </a:solidFill>
              </a:rPr>
              <a:t>年電子商務業務，技術，社會 第</a:t>
            </a:r>
            <a:r>
              <a:rPr lang="en-US" altLang="zh-CN" sz="1400" dirty="0">
                <a:solidFill>
                  <a:schemeClr val="tx1"/>
                </a:solidFill>
              </a:rPr>
              <a:t>13</a:t>
            </a:r>
            <a:r>
              <a:rPr lang="zh-CN" altLang="en-US" sz="1400" dirty="0">
                <a:solidFill>
                  <a:schemeClr val="tx1"/>
                </a:solidFill>
              </a:rPr>
              <a:t>版</a:t>
            </a:r>
            <a:endParaRPr lang="zh-TW" altLang="en-US" sz="1400" dirty="0">
              <a:solidFill>
                <a:schemeClr val="tx1"/>
              </a:solidFill>
            </a:endParaRPr>
          </a:p>
        </p:txBody>
      </p:sp>
      <p:sp>
        <p:nvSpPr>
          <p:cNvPr id="8" name="矩形 7">
            <a:extLst>
              <a:ext uri="{FF2B5EF4-FFF2-40B4-BE49-F238E27FC236}">
                <a16:creationId xmlns:a16="http://schemas.microsoft.com/office/drawing/2014/main" xmlns="" id="{96652F73-8399-424C-98D3-A44DA0295586}"/>
              </a:ext>
            </a:extLst>
          </p:cNvPr>
          <p:cNvSpPr/>
          <p:nvPr/>
        </p:nvSpPr>
        <p:spPr>
          <a:xfrm>
            <a:off x="685800" y="4326260"/>
            <a:ext cx="1680235" cy="2286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dirty="0">
                <a:solidFill>
                  <a:schemeClr val="tx1"/>
                </a:solidFill>
              </a:rPr>
              <a:t>可訪問性</a:t>
            </a:r>
            <a:r>
              <a:rPr lang="zh-CN" altLang="en-US" sz="1400" dirty="0">
                <a:solidFill>
                  <a:schemeClr val="tx1"/>
                </a:solidFill>
                <a:latin typeface="微软雅黑" panose="020B0503020204020204" pitchFamily="34" charset="-122"/>
                <a:ea typeface="微软雅黑" panose="020B0503020204020204" pitchFamily="34" charset="-122"/>
              </a:rPr>
              <a:t>符合</a:t>
            </a:r>
            <a:r>
              <a:rPr lang="zh-CN" altLang="en-US" sz="1400" dirty="0">
                <a:solidFill>
                  <a:schemeClr val="tx1"/>
                </a:solidFill>
              </a:rPr>
              <a:t>標準</a:t>
            </a:r>
            <a:endParaRPr lang="zh-TW" altLang="en-US" sz="1400" dirty="0">
              <a:solidFill>
                <a:schemeClr val="tx1"/>
              </a:solidFill>
            </a:endParaRPr>
          </a:p>
        </p:txBody>
      </p:sp>
    </p:spTree>
    <p:extLst>
      <p:ext uri="{BB962C8B-B14F-4D97-AF65-F5344CB8AC3E}">
        <p14:creationId xmlns:p14="http://schemas.microsoft.com/office/powerpoint/2010/main" val="42921267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Threats in the E-commerce Environment</a:t>
            </a:r>
          </a:p>
        </p:txBody>
      </p:sp>
      <p:sp>
        <p:nvSpPr>
          <p:cNvPr id="3" name="Content Placeholder 2"/>
          <p:cNvSpPr>
            <a:spLocks noGrp="1"/>
          </p:cNvSpPr>
          <p:nvPr>
            <p:ph idx="1"/>
          </p:nvPr>
        </p:nvSpPr>
        <p:spPr/>
        <p:txBody>
          <a:bodyPr/>
          <a:lstStyle/>
          <a:p>
            <a:r>
              <a:rPr lang="en-US" dirty="0"/>
              <a:t>Three key points of vulnerability in e-commerce environment</a:t>
            </a:r>
          </a:p>
          <a:p>
            <a:pPr lvl="1"/>
            <a:r>
              <a:rPr lang="en-US" dirty="0"/>
              <a:t>Client</a:t>
            </a:r>
          </a:p>
          <a:p>
            <a:pPr lvl="1"/>
            <a:r>
              <a:rPr lang="en-US" dirty="0"/>
              <a:t>Server</a:t>
            </a:r>
          </a:p>
          <a:p>
            <a:pPr lvl="1"/>
            <a:r>
              <a:rPr lang="en-US" dirty="0"/>
              <a:t>Communications pipeline (Internet communications channels)</a:t>
            </a:r>
          </a:p>
        </p:txBody>
      </p:sp>
      <p:sp>
        <p:nvSpPr>
          <p:cNvPr id="4" name="矩形 3"/>
          <p:cNvSpPr/>
          <p:nvPr/>
        </p:nvSpPr>
        <p:spPr>
          <a:xfrm>
            <a:off x="2743200" y="2057400"/>
            <a:ext cx="3124200" cy="397397"/>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sz="1400" dirty="0">
                <a:solidFill>
                  <a:schemeClr val="tx1"/>
                </a:solidFill>
                <a:sym typeface="Wingdings"/>
              </a:rPr>
              <a:t>電子商務環境中的三個關鍵漏洞</a:t>
            </a:r>
            <a:endParaRPr lang="zh-TW" altLang="en-US" sz="1400" dirty="0">
              <a:solidFill>
                <a:schemeClr val="tx1"/>
              </a:solidFill>
            </a:endParaRPr>
          </a:p>
        </p:txBody>
      </p:sp>
      <p:sp>
        <p:nvSpPr>
          <p:cNvPr id="5" name="矩形 4"/>
          <p:cNvSpPr/>
          <p:nvPr/>
        </p:nvSpPr>
        <p:spPr>
          <a:xfrm>
            <a:off x="2057400" y="2561753"/>
            <a:ext cx="1143000" cy="244997"/>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sz="1400" dirty="0">
                <a:solidFill>
                  <a:schemeClr val="tx1"/>
                </a:solidFill>
              </a:rPr>
              <a:t>客戶</a:t>
            </a:r>
          </a:p>
        </p:txBody>
      </p:sp>
      <p:sp>
        <p:nvSpPr>
          <p:cNvPr id="6" name="矩形 5"/>
          <p:cNvSpPr/>
          <p:nvPr/>
        </p:nvSpPr>
        <p:spPr>
          <a:xfrm>
            <a:off x="2057400" y="2971800"/>
            <a:ext cx="1143000" cy="244997"/>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sz="1400" dirty="0">
                <a:solidFill>
                  <a:schemeClr val="tx1"/>
                </a:solidFill>
              </a:rPr>
              <a:t>伺服器</a:t>
            </a:r>
          </a:p>
        </p:txBody>
      </p:sp>
      <p:sp>
        <p:nvSpPr>
          <p:cNvPr id="7" name="矩形 6"/>
          <p:cNvSpPr/>
          <p:nvPr/>
        </p:nvSpPr>
        <p:spPr>
          <a:xfrm>
            <a:off x="1219200" y="3580511"/>
            <a:ext cx="2743200" cy="495892"/>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sz="1400" dirty="0">
                <a:solidFill>
                  <a:schemeClr val="tx1"/>
                </a:solidFill>
              </a:rPr>
              <a:t>通信管道（互聯網通信渠道）</a:t>
            </a:r>
          </a:p>
        </p:txBody>
      </p:sp>
      <p:sp>
        <p:nvSpPr>
          <p:cNvPr id="8" name="矩形 7">
            <a:extLst>
              <a:ext uri="{FF2B5EF4-FFF2-40B4-BE49-F238E27FC236}">
                <a16:creationId xmlns:a16="http://schemas.microsoft.com/office/drawing/2014/main" xmlns="" id="{3E6771EB-F0ED-4D25-AD8B-E4AD13D5D819}"/>
              </a:ext>
            </a:extLst>
          </p:cNvPr>
          <p:cNvSpPr/>
          <p:nvPr/>
        </p:nvSpPr>
        <p:spPr>
          <a:xfrm>
            <a:off x="533400" y="1312652"/>
            <a:ext cx="2362200" cy="244997"/>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dirty="0">
                <a:solidFill>
                  <a:schemeClr val="tx1"/>
                </a:solidFill>
              </a:rPr>
              <a:t>電子商務環境中的安全威脅</a:t>
            </a:r>
            <a:endParaRPr lang="zh-TW" altLang="en-US" sz="1400" dirty="0">
              <a:solidFill>
                <a:schemeClr val="tx1"/>
              </a:solidFill>
            </a:endParaRPr>
          </a:p>
        </p:txBody>
      </p:sp>
    </p:spTree>
    <p:extLst>
      <p:ext uri="{BB962C8B-B14F-4D97-AF65-F5344CB8AC3E}">
        <p14:creationId xmlns:p14="http://schemas.microsoft.com/office/powerpoint/2010/main" val="341982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5.2: A Typical E-commerce Transaction</a:t>
            </a:r>
          </a:p>
        </p:txBody>
      </p:sp>
      <p:sp>
        <p:nvSpPr>
          <p:cNvPr id="4" name="Text Placeholder 3"/>
          <p:cNvSpPr>
            <a:spLocks noGrp="1"/>
          </p:cNvSpPr>
          <p:nvPr>
            <p:ph type="body" sz="quarter" idx="13"/>
          </p:nvPr>
        </p:nvSpPr>
        <p:spPr/>
        <p:txBody>
          <a:bodyPr/>
          <a:lstStyle/>
          <a:p>
            <a:endParaRPr lang="en-US" dirty="0"/>
          </a:p>
        </p:txBody>
      </p:sp>
      <p:pic>
        <p:nvPicPr>
          <p:cNvPr id="8" name="Picture 7" descr="Figure 5.2 illustrates the elements of a typical e-commerce transaction"/>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24865" y="1333518"/>
            <a:ext cx="6941870" cy="4774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53364" y="1828801"/>
            <a:ext cx="1680235" cy="2286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sz="1400">
                <a:solidFill>
                  <a:schemeClr val="tx1"/>
                </a:solidFill>
              </a:rPr>
              <a:t>互聯網服務提供商</a:t>
            </a:r>
            <a:endParaRPr lang="zh-TW" altLang="en-US" sz="1400" dirty="0">
              <a:solidFill>
                <a:schemeClr val="tx1"/>
              </a:solidFill>
            </a:endParaRPr>
          </a:p>
        </p:txBody>
      </p:sp>
      <p:sp>
        <p:nvSpPr>
          <p:cNvPr id="6" name="矩形 5"/>
          <p:cNvSpPr/>
          <p:nvPr/>
        </p:nvSpPr>
        <p:spPr>
          <a:xfrm>
            <a:off x="762000" y="4962983"/>
            <a:ext cx="1680235" cy="2286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sz="1400" dirty="0">
                <a:solidFill>
                  <a:schemeClr val="tx1"/>
                </a:solidFill>
              </a:rPr>
              <a:t>在線消費者</a:t>
            </a:r>
          </a:p>
        </p:txBody>
      </p:sp>
      <p:sp>
        <p:nvSpPr>
          <p:cNvPr id="7" name="矩形 6"/>
          <p:cNvSpPr/>
          <p:nvPr/>
        </p:nvSpPr>
        <p:spPr>
          <a:xfrm>
            <a:off x="5806415" y="4716921"/>
            <a:ext cx="1680235" cy="2286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sz="1400" dirty="0">
                <a:solidFill>
                  <a:schemeClr val="tx1"/>
                </a:solidFill>
              </a:rPr>
              <a:t>運輸</a:t>
            </a:r>
          </a:p>
        </p:txBody>
      </p:sp>
      <p:sp>
        <p:nvSpPr>
          <p:cNvPr id="9" name="矩形 8"/>
          <p:cNvSpPr/>
          <p:nvPr/>
        </p:nvSpPr>
        <p:spPr>
          <a:xfrm>
            <a:off x="7126617" y="1836373"/>
            <a:ext cx="1680235" cy="2286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sz="1400" dirty="0">
                <a:solidFill>
                  <a:schemeClr val="tx1"/>
                </a:solidFill>
              </a:rPr>
              <a:t>倉庫</a:t>
            </a:r>
          </a:p>
        </p:txBody>
      </p:sp>
      <p:sp>
        <p:nvSpPr>
          <p:cNvPr id="10" name="矩形 9"/>
          <p:cNvSpPr/>
          <p:nvPr/>
        </p:nvSpPr>
        <p:spPr>
          <a:xfrm>
            <a:off x="3758890" y="2924768"/>
            <a:ext cx="1680235" cy="2286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sz="1400" dirty="0">
                <a:solidFill>
                  <a:schemeClr val="tx1"/>
                </a:solidFill>
              </a:rPr>
              <a:t>商家網絡服務器</a:t>
            </a:r>
          </a:p>
        </p:txBody>
      </p:sp>
      <p:sp>
        <p:nvSpPr>
          <p:cNvPr id="11" name="矩形 10"/>
          <p:cNvSpPr/>
          <p:nvPr/>
        </p:nvSpPr>
        <p:spPr>
          <a:xfrm>
            <a:off x="3731882" y="3788950"/>
            <a:ext cx="1680235" cy="2286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sz="1400" dirty="0">
                <a:solidFill>
                  <a:schemeClr val="tx1"/>
                </a:solidFill>
              </a:rPr>
              <a:t>商家網站</a:t>
            </a:r>
          </a:p>
        </p:txBody>
      </p:sp>
      <p:sp>
        <p:nvSpPr>
          <p:cNvPr id="12" name="矩形 11"/>
          <p:cNvSpPr/>
          <p:nvPr/>
        </p:nvSpPr>
        <p:spPr>
          <a:xfrm>
            <a:off x="2133599" y="3395892"/>
            <a:ext cx="1680235" cy="2286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sz="1400" dirty="0">
                <a:solidFill>
                  <a:schemeClr val="tx1"/>
                </a:solidFill>
              </a:rPr>
              <a:t>網上商店</a:t>
            </a:r>
            <a:r>
              <a:rPr lang="en-US" altLang="zh-TW" sz="1400" dirty="0">
                <a:solidFill>
                  <a:schemeClr val="tx1"/>
                </a:solidFill>
              </a:rPr>
              <a:t>a</a:t>
            </a:r>
            <a:endParaRPr lang="zh-TW" altLang="en-US" sz="1400" dirty="0">
              <a:solidFill>
                <a:schemeClr val="tx1"/>
              </a:solidFill>
            </a:endParaRPr>
          </a:p>
        </p:txBody>
      </p:sp>
      <p:sp>
        <p:nvSpPr>
          <p:cNvPr id="13" name="矩形 12"/>
          <p:cNvSpPr/>
          <p:nvPr/>
        </p:nvSpPr>
        <p:spPr>
          <a:xfrm>
            <a:off x="6526480" y="1197530"/>
            <a:ext cx="1680235" cy="2286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sz="1400">
                <a:solidFill>
                  <a:schemeClr val="tx1"/>
                </a:solidFill>
              </a:rPr>
              <a:t>倉庫</a:t>
            </a:r>
            <a:endParaRPr lang="zh-TW" altLang="en-US" sz="1400" dirty="0">
              <a:solidFill>
                <a:schemeClr val="tx1"/>
              </a:solidFill>
            </a:endParaRPr>
          </a:p>
        </p:txBody>
      </p:sp>
      <p:sp>
        <p:nvSpPr>
          <p:cNvPr id="14" name="矩形 13"/>
          <p:cNvSpPr/>
          <p:nvPr/>
        </p:nvSpPr>
        <p:spPr>
          <a:xfrm>
            <a:off x="5598782" y="3369881"/>
            <a:ext cx="1680235" cy="2286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sz="1400">
                <a:solidFill>
                  <a:schemeClr val="tx1"/>
                </a:solidFill>
              </a:rPr>
              <a:t>數據庫服務器</a:t>
            </a:r>
            <a:endParaRPr lang="zh-TW" altLang="en-US" sz="1400" dirty="0">
              <a:solidFill>
                <a:schemeClr val="tx1"/>
              </a:solidFill>
            </a:endParaRPr>
          </a:p>
        </p:txBody>
      </p:sp>
      <p:sp>
        <p:nvSpPr>
          <p:cNvPr id="15" name="矩形 14"/>
          <p:cNvSpPr/>
          <p:nvPr/>
        </p:nvSpPr>
        <p:spPr>
          <a:xfrm>
            <a:off x="2815565" y="1083230"/>
            <a:ext cx="1680235" cy="2286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sz="1400" dirty="0">
                <a:solidFill>
                  <a:schemeClr val="tx1"/>
                </a:solidFill>
              </a:rPr>
              <a:t>客戶信用卡銀行</a:t>
            </a:r>
          </a:p>
        </p:txBody>
      </p:sp>
      <p:sp>
        <p:nvSpPr>
          <p:cNvPr id="16" name="矩形 15">
            <a:extLst>
              <a:ext uri="{FF2B5EF4-FFF2-40B4-BE49-F238E27FC236}">
                <a16:creationId xmlns:a16="http://schemas.microsoft.com/office/drawing/2014/main" xmlns="" id="{36AE5A40-F05F-4474-9DFC-28698AEBEDB7}"/>
              </a:ext>
            </a:extLst>
          </p:cNvPr>
          <p:cNvSpPr/>
          <p:nvPr/>
        </p:nvSpPr>
        <p:spPr>
          <a:xfrm>
            <a:off x="2815565" y="715512"/>
            <a:ext cx="3432835"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圖</a:t>
            </a:r>
            <a:r>
              <a:rPr lang="en-US" altLang="zh-CN"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5.2:</a:t>
            </a: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一個典型的電子商務交易</a:t>
            </a:r>
            <a:endPar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endParaRPr>
          </a:p>
        </p:txBody>
      </p:sp>
    </p:spTree>
    <p:extLst>
      <p:ext uri="{BB962C8B-B14F-4D97-AF65-F5344CB8AC3E}">
        <p14:creationId xmlns:p14="http://schemas.microsoft.com/office/powerpoint/2010/main" val="2459766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5.3: Vulnerable Points in an E-commerce Transaction</a:t>
            </a:r>
          </a:p>
        </p:txBody>
      </p:sp>
      <p:sp>
        <p:nvSpPr>
          <p:cNvPr id="4" name="Text Placeholder 3"/>
          <p:cNvSpPr>
            <a:spLocks noGrp="1"/>
          </p:cNvSpPr>
          <p:nvPr>
            <p:ph type="body" sz="quarter" idx="13"/>
          </p:nvPr>
        </p:nvSpPr>
        <p:spPr/>
        <p:txBody>
          <a:bodyPr/>
          <a:lstStyle/>
          <a:p>
            <a:endParaRPr lang="en-US" dirty="0"/>
          </a:p>
        </p:txBody>
      </p:sp>
      <p:pic>
        <p:nvPicPr>
          <p:cNvPr id="8" name="Picture 7" descr="Figure 5.3 illustrates the vulnerable points in an e-commerce transaction."/>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76142" y="1371600"/>
            <a:ext cx="7039316" cy="4774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xmlns="" id="{D2EA090F-4BDF-40D4-B060-EC3D5BF52D4B}"/>
              </a:ext>
            </a:extLst>
          </p:cNvPr>
          <p:cNvSpPr/>
          <p:nvPr/>
        </p:nvSpPr>
        <p:spPr>
          <a:xfrm>
            <a:off x="609600" y="1193786"/>
            <a:ext cx="4114800"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圖</a:t>
            </a:r>
            <a:r>
              <a:rPr lang="en-US" altLang="zh-CN"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5.3:</a:t>
            </a: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電子商務交易中的易受攻擊點</a:t>
            </a:r>
            <a:endPar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6" name="矩形 5">
            <a:extLst>
              <a:ext uri="{FF2B5EF4-FFF2-40B4-BE49-F238E27FC236}">
                <a16:creationId xmlns:a16="http://schemas.microsoft.com/office/drawing/2014/main" xmlns="" id="{70E8AE7A-91EE-42D9-B08C-60CDE20131FC}"/>
              </a:ext>
            </a:extLst>
          </p:cNvPr>
          <p:cNvSpPr/>
          <p:nvPr/>
        </p:nvSpPr>
        <p:spPr>
          <a:xfrm>
            <a:off x="4587411" y="1549415"/>
            <a:ext cx="1371600"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安全性漏洞</a:t>
            </a:r>
            <a:endPar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xmlns="" id="{5F4DEAC8-FF82-41F4-99A7-6698637CFE6B}"/>
              </a:ext>
            </a:extLst>
          </p:cNvPr>
          <p:cNvSpPr/>
          <p:nvPr/>
        </p:nvSpPr>
        <p:spPr>
          <a:xfrm>
            <a:off x="7162800" y="1672748"/>
            <a:ext cx="1143000"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商業銀行</a:t>
            </a:r>
            <a:endPar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10" name="矩形 9">
            <a:extLst>
              <a:ext uri="{FF2B5EF4-FFF2-40B4-BE49-F238E27FC236}">
                <a16:creationId xmlns:a16="http://schemas.microsoft.com/office/drawing/2014/main" xmlns="" id="{CA52074D-8234-41AB-BCB0-46349E8E5195}"/>
              </a:ext>
            </a:extLst>
          </p:cNvPr>
          <p:cNvSpPr/>
          <p:nvPr/>
        </p:nvSpPr>
        <p:spPr>
          <a:xfrm>
            <a:off x="1128542" y="2082771"/>
            <a:ext cx="2057400"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客戶的信用卡銀行</a:t>
            </a:r>
            <a:endPar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11" name="矩形 10">
            <a:extLst>
              <a:ext uri="{FF2B5EF4-FFF2-40B4-BE49-F238E27FC236}">
                <a16:creationId xmlns:a16="http://schemas.microsoft.com/office/drawing/2014/main" xmlns="" id="{C14061DB-07DD-41FE-8B83-4009B8AA21EB}"/>
              </a:ext>
            </a:extLst>
          </p:cNvPr>
          <p:cNvSpPr/>
          <p:nvPr/>
        </p:nvSpPr>
        <p:spPr>
          <a:xfrm>
            <a:off x="2928991" y="2785628"/>
            <a:ext cx="1795409"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DOS </a:t>
            </a: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攻擊信用卡 盜竊侵入</a:t>
            </a:r>
            <a:endPar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12" name="矩形 11">
            <a:extLst>
              <a:ext uri="{FF2B5EF4-FFF2-40B4-BE49-F238E27FC236}">
                <a16:creationId xmlns:a16="http://schemas.microsoft.com/office/drawing/2014/main" xmlns="" id="{C501A061-0CD2-4B5F-94E0-721C88A1244A}"/>
              </a:ext>
            </a:extLst>
          </p:cNvPr>
          <p:cNvSpPr/>
          <p:nvPr/>
        </p:nvSpPr>
        <p:spPr>
          <a:xfrm>
            <a:off x="4783621" y="2645913"/>
            <a:ext cx="1586307"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資料隱碼攻擊</a:t>
            </a:r>
            <a:endPar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13" name="矩形 12">
            <a:extLst>
              <a:ext uri="{FF2B5EF4-FFF2-40B4-BE49-F238E27FC236}">
                <a16:creationId xmlns:a16="http://schemas.microsoft.com/office/drawing/2014/main" xmlns="" id="{F5392162-7C0D-48E8-A28A-7510D94B6EDD}"/>
              </a:ext>
            </a:extLst>
          </p:cNvPr>
          <p:cNvSpPr/>
          <p:nvPr/>
        </p:nvSpPr>
        <p:spPr>
          <a:xfrm>
            <a:off x="8046046" y="3001544"/>
            <a:ext cx="671907"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酒店</a:t>
            </a:r>
            <a:endPar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14" name="矩形 13">
            <a:extLst>
              <a:ext uri="{FF2B5EF4-FFF2-40B4-BE49-F238E27FC236}">
                <a16:creationId xmlns:a16="http://schemas.microsoft.com/office/drawing/2014/main" xmlns="" id="{BAF41A2B-1FC8-40DF-B87C-98CFD593DECC}"/>
              </a:ext>
            </a:extLst>
          </p:cNvPr>
          <p:cNvSpPr/>
          <p:nvPr/>
        </p:nvSpPr>
        <p:spPr>
          <a:xfrm>
            <a:off x="5659563" y="3653230"/>
            <a:ext cx="1580793"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資料庫伺服器</a:t>
            </a:r>
            <a:endPar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15" name="矩形 14">
            <a:extLst>
              <a:ext uri="{FF2B5EF4-FFF2-40B4-BE49-F238E27FC236}">
                <a16:creationId xmlns:a16="http://schemas.microsoft.com/office/drawing/2014/main" xmlns="" id="{01D16846-024E-4D2C-A0E8-D3C43ED26561}"/>
              </a:ext>
            </a:extLst>
          </p:cNvPr>
          <p:cNvSpPr/>
          <p:nvPr/>
        </p:nvSpPr>
        <p:spPr>
          <a:xfrm>
            <a:off x="4783621" y="3210754"/>
            <a:ext cx="1580793"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客戶名單侵入</a:t>
            </a:r>
            <a:endPar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16" name="矩形 15">
            <a:extLst>
              <a:ext uri="{FF2B5EF4-FFF2-40B4-BE49-F238E27FC236}">
                <a16:creationId xmlns:a16="http://schemas.microsoft.com/office/drawing/2014/main" xmlns="" id="{6C3FD01D-6E24-4218-B023-25934529715C}"/>
              </a:ext>
            </a:extLst>
          </p:cNvPr>
          <p:cNvSpPr/>
          <p:nvPr/>
        </p:nvSpPr>
        <p:spPr>
          <a:xfrm>
            <a:off x="3810000" y="4055025"/>
            <a:ext cx="1880241"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商家</a:t>
            </a:r>
            <a:r>
              <a:rPr lang="en-US" altLang="zh-CN"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web</a:t>
            </a: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服务器</a:t>
            </a:r>
            <a:endPar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17" name="矩形 16">
            <a:extLst>
              <a:ext uri="{FF2B5EF4-FFF2-40B4-BE49-F238E27FC236}">
                <a16:creationId xmlns:a16="http://schemas.microsoft.com/office/drawing/2014/main" xmlns="" id="{75716CD3-1D3E-488F-B6F1-CB8FA060B2F5}"/>
              </a:ext>
            </a:extLst>
          </p:cNvPr>
          <p:cNvSpPr/>
          <p:nvPr/>
        </p:nvSpPr>
        <p:spPr>
          <a:xfrm>
            <a:off x="2593037" y="3674613"/>
            <a:ext cx="1216963"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網上商店</a:t>
            </a:r>
            <a:endPar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18" name="矩形 17">
            <a:extLst>
              <a:ext uri="{FF2B5EF4-FFF2-40B4-BE49-F238E27FC236}">
                <a16:creationId xmlns:a16="http://schemas.microsoft.com/office/drawing/2014/main" xmlns="" id="{A1C52888-74A0-4640-B2AA-7B2F8B7058EE}"/>
              </a:ext>
            </a:extLst>
          </p:cNvPr>
          <p:cNvSpPr/>
          <p:nvPr/>
        </p:nvSpPr>
        <p:spPr>
          <a:xfrm>
            <a:off x="1952001" y="4464990"/>
            <a:ext cx="1632028"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WI-FI</a:t>
            </a: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竊聽器</a:t>
            </a:r>
            <a:endPar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19" name="矩形 18">
            <a:extLst>
              <a:ext uri="{FF2B5EF4-FFF2-40B4-BE49-F238E27FC236}">
                <a16:creationId xmlns:a16="http://schemas.microsoft.com/office/drawing/2014/main" xmlns="" id="{97A41E03-CB63-4680-85C0-8D15577A73FE}"/>
              </a:ext>
            </a:extLst>
          </p:cNvPr>
          <p:cNvSpPr/>
          <p:nvPr/>
        </p:nvSpPr>
        <p:spPr>
          <a:xfrm>
            <a:off x="1128542" y="5414072"/>
            <a:ext cx="1343814"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網路消費者</a:t>
            </a:r>
            <a:endPar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20" name="矩形 19">
            <a:extLst>
              <a:ext uri="{FF2B5EF4-FFF2-40B4-BE49-F238E27FC236}">
                <a16:creationId xmlns:a16="http://schemas.microsoft.com/office/drawing/2014/main" xmlns="" id="{42020D1F-5B7B-4341-B87A-5958117D5EDB}"/>
              </a:ext>
            </a:extLst>
          </p:cNvPr>
          <p:cNvSpPr/>
          <p:nvPr/>
        </p:nvSpPr>
        <p:spPr>
          <a:xfrm>
            <a:off x="2416785" y="5143067"/>
            <a:ext cx="1216963"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網路信標</a:t>
            </a:r>
            <a:endPar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21" name="矩形 20">
            <a:extLst>
              <a:ext uri="{FF2B5EF4-FFF2-40B4-BE49-F238E27FC236}">
                <a16:creationId xmlns:a16="http://schemas.microsoft.com/office/drawing/2014/main" xmlns="" id="{BC6FE205-F060-423A-980B-5D72A3D324F4}"/>
              </a:ext>
            </a:extLst>
          </p:cNvPr>
          <p:cNvSpPr/>
          <p:nvPr/>
        </p:nvSpPr>
        <p:spPr>
          <a:xfrm>
            <a:off x="6568449" y="4963731"/>
            <a:ext cx="671907"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酒店</a:t>
            </a:r>
            <a:endPar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22" name="矩形 21">
            <a:extLst>
              <a:ext uri="{FF2B5EF4-FFF2-40B4-BE49-F238E27FC236}">
                <a16:creationId xmlns:a16="http://schemas.microsoft.com/office/drawing/2014/main" xmlns="" id="{5EA62561-167A-43F1-94F2-EB7681C64A2F}"/>
              </a:ext>
            </a:extLst>
          </p:cNvPr>
          <p:cNvSpPr/>
          <p:nvPr/>
        </p:nvSpPr>
        <p:spPr>
          <a:xfrm>
            <a:off x="3843500" y="4410654"/>
            <a:ext cx="1880241"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商家</a:t>
            </a:r>
            <a:r>
              <a:rPr lang="en-US" altLang="zh-CN"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web</a:t>
            </a: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網站</a:t>
            </a:r>
            <a:endPar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endParaRPr>
          </a:p>
        </p:txBody>
      </p:sp>
    </p:spTree>
    <p:extLst>
      <p:ext uri="{BB962C8B-B14F-4D97-AF65-F5344CB8AC3E}">
        <p14:creationId xmlns:p14="http://schemas.microsoft.com/office/powerpoint/2010/main" val="4169569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Malicious Code</a:t>
            </a:r>
          </a:p>
        </p:txBody>
      </p:sp>
      <p:sp>
        <p:nvSpPr>
          <p:cNvPr id="3" name="Content Placeholder 2"/>
          <p:cNvSpPr>
            <a:spLocks noGrp="1"/>
          </p:cNvSpPr>
          <p:nvPr>
            <p:ph idx="1"/>
          </p:nvPr>
        </p:nvSpPr>
        <p:spPr/>
        <p:txBody>
          <a:bodyPr/>
          <a:lstStyle/>
          <a:p>
            <a:r>
              <a:rPr lang="en-US" sz="2000" dirty="0"/>
              <a:t>Exploits and exploit kits</a:t>
            </a:r>
          </a:p>
          <a:p>
            <a:r>
              <a:rPr lang="en-US" sz="2000" dirty="0" err="1"/>
              <a:t>Maladvertising</a:t>
            </a:r>
            <a:endParaRPr lang="en-US" sz="2000" dirty="0"/>
          </a:p>
          <a:p>
            <a:r>
              <a:rPr lang="en-US" sz="2000" dirty="0"/>
              <a:t>Drive-by downloads</a:t>
            </a:r>
          </a:p>
          <a:p>
            <a:r>
              <a:rPr lang="en-US" sz="2000" dirty="0"/>
              <a:t>Viruses</a:t>
            </a:r>
          </a:p>
          <a:p>
            <a:r>
              <a:rPr lang="en-US" sz="2000" dirty="0"/>
              <a:t>Worms</a:t>
            </a:r>
          </a:p>
          <a:p>
            <a:r>
              <a:rPr lang="en-US" sz="2000" dirty="0"/>
              <a:t>Ransomware (scareware)</a:t>
            </a:r>
          </a:p>
          <a:p>
            <a:r>
              <a:rPr lang="en-US" sz="2000" dirty="0"/>
              <a:t>Trojan horses</a:t>
            </a:r>
          </a:p>
          <a:p>
            <a:r>
              <a:rPr lang="en-US" sz="2000" dirty="0"/>
              <a:t>Backdoors</a:t>
            </a:r>
          </a:p>
          <a:p>
            <a:r>
              <a:rPr lang="en-US" sz="2000" dirty="0"/>
              <a:t>Bots, botnets</a:t>
            </a:r>
          </a:p>
        </p:txBody>
      </p:sp>
      <p:sp>
        <p:nvSpPr>
          <p:cNvPr id="4" name="矩形 3">
            <a:extLst>
              <a:ext uri="{FF2B5EF4-FFF2-40B4-BE49-F238E27FC236}">
                <a16:creationId xmlns:a16="http://schemas.microsoft.com/office/drawing/2014/main" xmlns="" id="{055869FC-1EA8-40D0-925A-7EF81BD9CDA7}"/>
              </a:ext>
            </a:extLst>
          </p:cNvPr>
          <p:cNvSpPr/>
          <p:nvPr/>
        </p:nvSpPr>
        <p:spPr>
          <a:xfrm>
            <a:off x="3581400" y="1066800"/>
            <a:ext cx="1371600" cy="245852"/>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惡意程式碼</a:t>
            </a:r>
            <a:endPar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5" name="矩形 4">
            <a:extLst>
              <a:ext uri="{FF2B5EF4-FFF2-40B4-BE49-F238E27FC236}">
                <a16:creationId xmlns:a16="http://schemas.microsoft.com/office/drawing/2014/main" xmlns="" id="{124C49A1-EAB2-4E2D-A04D-635DC3F577C0}"/>
              </a:ext>
            </a:extLst>
          </p:cNvPr>
          <p:cNvSpPr/>
          <p:nvPr/>
        </p:nvSpPr>
        <p:spPr>
          <a:xfrm>
            <a:off x="3581400" y="1607048"/>
            <a:ext cx="2667000" cy="300091"/>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漏洞和漏洞利用工具包</a:t>
            </a:r>
          </a:p>
        </p:txBody>
      </p:sp>
      <p:sp>
        <p:nvSpPr>
          <p:cNvPr id="6" name="矩形 5">
            <a:extLst>
              <a:ext uri="{FF2B5EF4-FFF2-40B4-BE49-F238E27FC236}">
                <a16:creationId xmlns:a16="http://schemas.microsoft.com/office/drawing/2014/main" xmlns="" id="{20D8B722-FEEE-45FD-92FA-49C1ECB0EDB1}"/>
              </a:ext>
            </a:extLst>
          </p:cNvPr>
          <p:cNvSpPr/>
          <p:nvPr/>
        </p:nvSpPr>
        <p:spPr>
          <a:xfrm>
            <a:off x="3693560" y="4116322"/>
            <a:ext cx="2859640" cy="30009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勒索軟體（假冒安全軟體）</a:t>
            </a:r>
            <a:endPar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xmlns="" id="{F3AA34B7-6B18-48E1-9929-2B2B850073F9}"/>
              </a:ext>
            </a:extLst>
          </p:cNvPr>
          <p:cNvSpPr/>
          <p:nvPr/>
        </p:nvSpPr>
        <p:spPr>
          <a:xfrm>
            <a:off x="2438400" y="2164080"/>
            <a:ext cx="1371600" cy="245852"/>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惡意廣告</a:t>
            </a:r>
            <a:endPar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8" name="矩形 7">
            <a:extLst>
              <a:ext uri="{FF2B5EF4-FFF2-40B4-BE49-F238E27FC236}">
                <a16:creationId xmlns:a16="http://schemas.microsoft.com/office/drawing/2014/main" xmlns="" id="{8528FA59-96AE-412A-ADD6-F81C5D47E439}"/>
              </a:ext>
            </a:extLst>
          </p:cNvPr>
          <p:cNvSpPr/>
          <p:nvPr/>
        </p:nvSpPr>
        <p:spPr>
          <a:xfrm>
            <a:off x="3048000" y="2598185"/>
            <a:ext cx="1371600" cy="245852"/>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偷渡式下載</a:t>
            </a:r>
            <a:endPar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9" name="矩形 8">
            <a:extLst>
              <a:ext uri="{FF2B5EF4-FFF2-40B4-BE49-F238E27FC236}">
                <a16:creationId xmlns:a16="http://schemas.microsoft.com/office/drawing/2014/main" xmlns="" id="{A5BC18C4-67D8-4803-A41F-04E0B7CD3F3D}"/>
              </a:ext>
            </a:extLst>
          </p:cNvPr>
          <p:cNvSpPr/>
          <p:nvPr/>
        </p:nvSpPr>
        <p:spPr>
          <a:xfrm>
            <a:off x="1752600" y="3131585"/>
            <a:ext cx="1371600" cy="245852"/>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病毒</a:t>
            </a:r>
            <a:endPar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10" name="矩形 9">
            <a:extLst>
              <a:ext uri="{FF2B5EF4-FFF2-40B4-BE49-F238E27FC236}">
                <a16:creationId xmlns:a16="http://schemas.microsoft.com/office/drawing/2014/main" xmlns="" id="{F6D067B8-FAC8-4C36-A564-CB5C4FF15E2D}"/>
              </a:ext>
            </a:extLst>
          </p:cNvPr>
          <p:cNvSpPr/>
          <p:nvPr/>
        </p:nvSpPr>
        <p:spPr>
          <a:xfrm>
            <a:off x="1752600" y="3640863"/>
            <a:ext cx="1371600" cy="245852"/>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蠕蟲</a:t>
            </a:r>
            <a:endPar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11" name="矩形 10">
            <a:extLst>
              <a:ext uri="{FF2B5EF4-FFF2-40B4-BE49-F238E27FC236}">
                <a16:creationId xmlns:a16="http://schemas.microsoft.com/office/drawing/2014/main" xmlns="" id="{6F137E98-759A-4355-BD66-AF889819B0D0}"/>
              </a:ext>
            </a:extLst>
          </p:cNvPr>
          <p:cNvSpPr/>
          <p:nvPr/>
        </p:nvSpPr>
        <p:spPr>
          <a:xfrm>
            <a:off x="2362200" y="4628874"/>
            <a:ext cx="1371600" cy="245852"/>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特洛伊木馬</a:t>
            </a:r>
            <a:endPar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12" name="矩形 11">
            <a:extLst>
              <a:ext uri="{FF2B5EF4-FFF2-40B4-BE49-F238E27FC236}">
                <a16:creationId xmlns:a16="http://schemas.microsoft.com/office/drawing/2014/main" xmlns="" id="{94CE9DD3-A40A-41A1-BE0F-98719100489F}"/>
              </a:ext>
            </a:extLst>
          </p:cNvPr>
          <p:cNvSpPr/>
          <p:nvPr/>
        </p:nvSpPr>
        <p:spPr>
          <a:xfrm>
            <a:off x="2321960" y="5121296"/>
            <a:ext cx="726040" cy="245852"/>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後門</a:t>
            </a:r>
            <a:endPar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13" name="矩形 12">
            <a:extLst>
              <a:ext uri="{FF2B5EF4-FFF2-40B4-BE49-F238E27FC236}">
                <a16:creationId xmlns:a16="http://schemas.microsoft.com/office/drawing/2014/main" xmlns="" id="{957DFE6C-2D7A-4F07-97DB-0A2D41055CD0}"/>
              </a:ext>
            </a:extLst>
          </p:cNvPr>
          <p:cNvSpPr/>
          <p:nvPr/>
        </p:nvSpPr>
        <p:spPr>
          <a:xfrm>
            <a:off x="2321960" y="5613717"/>
            <a:ext cx="2097640" cy="279841"/>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機器人，僵尸網路</a:t>
            </a:r>
            <a:endPar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endParaRPr>
          </a:p>
        </p:txBody>
      </p:sp>
    </p:spTree>
    <p:extLst>
      <p:ext uri="{BB962C8B-B14F-4D97-AF65-F5344CB8AC3E}">
        <p14:creationId xmlns:p14="http://schemas.microsoft.com/office/powerpoint/2010/main" val="1848180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Potentially Unwanted Programs</a:t>
            </a:r>
          </a:p>
        </p:txBody>
      </p:sp>
      <p:sp>
        <p:nvSpPr>
          <p:cNvPr id="3" name="Content Placeholder 2"/>
          <p:cNvSpPr>
            <a:spLocks noGrp="1"/>
          </p:cNvSpPr>
          <p:nvPr>
            <p:ph idx="1"/>
          </p:nvPr>
        </p:nvSpPr>
        <p:spPr/>
        <p:txBody>
          <a:bodyPr/>
          <a:lstStyle/>
          <a:p>
            <a:r>
              <a:rPr lang="en-US" dirty="0"/>
              <a:t>Browser parasites</a:t>
            </a:r>
          </a:p>
          <a:p>
            <a:pPr lvl="1"/>
            <a:r>
              <a:rPr lang="en-US" dirty="0"/>
              <a:t>Monitor and change user’s browser</a:t>
            </a:r>
          </a:p>
          <a:p>
            <a:r>
              <a:rPr lang="en-US" dirty="0"/>
              <a:t>Adware</a:t>
            </a:r>
          </a:p>
          <a:p>
            <a:pPr lvl="1"/>
            <a:r>
              <a:rPr lang="en-US" dirty="0"/>
              <a:t>Used to call pop-up ads</a:t>
            </a:r>
          </a:p>
          <a:p>
            <a:r>
              <a:rPr lang="en-US" dirty="0"/>
              <a:t>Spyware</a:t>
            </a:r>
          </a:p>
          <a:p>
            <a:pPr lvl="1"/>
            <a:r>
              <a:rPr lang="en-US" dirty="0"/>
              <a:t>Tracks user’s keystrokes, e-mails, IMs, etc.</a:t>
            </a:r>
          </a:p>
        </p:txBody>
      </p:sp>
      <p:sp>
        <p:nvSpPr>
          <p:cNvPr id="4" name="矩形 3">
            <a:extLst>
              <a:ext uri="{FF2B5EF4-FFF2-40B4-BE49-F238E27FC236}">
                <a16:creationId xmlns:a16="http://schemas.microsoft.com/office/drawing/2014/main" xmlns="" id="{7828FE59-CC08-4C32-B29B-69879DABE882}"/>
              </a:ext>
            </a:extLst>
          </p:cNvPr>
          <p:cNvSpPr/>
          <p:nvPr/>
        </p:nvSpPr>
        <p:spPr>
          <a:xfrm>
            <a:off x="609600" y="1274552"/>
            <a:ext cx="1646434"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潛在有害程式</a:t>
            </a:r>
          </a:p>
        </p:txBody>
      </p:sp>
      <p:sp>
        <p:nvSpPr>
          <p:cNvPr id="6" name="矩形 5">
            <a:extLst>
              <a:ext uri="{FF2B5EF4-FFF2-40B4-BE49-F238E27FC236}">
                <a16:creationId xmlns:a16="http://schemas.microsoft.com/office/drawing/2014/main" xmlns="" id="{73940FFB-056F-4F3B-8899-DE9A915E88C5}"/>
              </a:ext>
            </a:extLst>
          </p:cNvPr>
          <p:cNvSpPr/>
          <p:nvPr/>
        </p:nvSpPr>
        <p:spPr>
          <a:xfrm>
            <a:off x="3657600" y="1666618"/>
            <a:ext cx="1828800"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瀏覽器的寄生蟲</a:t>
            </a:r>
            <a:endPar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xmlns="" id="{AA9E8FDD-4059-4B3F-98EE-E787E2732192}"/>
              </a:ext>
            </a:extLst>
          </p:cNvPr>
          <p:cNvSpPr/>
          <p:nvPr/>
        </p:nvSpPr>
        <p:spPr>
          <a:xfrm>
            <a:off x="1133626" y="2346659"/>
            <a:ext cx="3035799" cy="310253"/>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監視和更改</a:t>
            </a: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用戶</a:t>
            </a:r>
            <a:r>
              <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的</a:t>
            </a: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瀏</a:t>
            </a:r>
            <a:r>
              <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覽器</a:t>
            </a:r>
          </a:p>
        </p:txBody>
      </p:sp>
      <p:sp>
        <p:nvSpPr>
          <p:cNvPr id="8" name="矩形 7">
            <a:extLst>
              <a:ext uri="{FF2B5EF4-FFF2-40B4-BE49-F238E27FC236}">
                <a16:creationId xmlns:a16="http://schemas.microsoft.com/office/drawing/2014/main" xmlns="" id="{8158E77E-CBEA-4EEB-ADEE-AA6A530E6644}"/>
              </a:ext>
            </a:extLst>
          </p:cNvPr>
          <p:cNvSpPr/>
          <p:nvPr/>
        </p:nvSpPr>
        <p:spPr>
          <a:xfrm>
            <a:off x="1178061" y="3358660"/>
            <a:ext cx="2350000" cy="304713"/>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用來調出彈出式廣告</a:t>
            </a:r>
            <a:endPar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9" name="矩形 8">
            <a:extLst>
              <a:ext uri="{FF2B5EF4-FFF2-40B4-BE49-F238E27FC236}">
                <a16:creationId xmlns:a16="http://schemas.microsoft.com/office/drawing/2014/main" xmlns="" id="{43473F11-030E-44B7-9EAA-2E27D20D0FD4}"/>
              </a:ext>
            </a:extLst>
          </p:cNvPr>
          <p:cNvSpPr/>
          <p:nvPr/>
        </p:nvSpPr>
        <p:spPr>
          <a:xfrm>
            <a:off x="1981200" y="2760540"/>
            <a:ext cx="1202932"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廣告軟體</a:t>
            </a:r>
          </a:p>
        </p:txBody>
      </p:sp>
      <p:sp>
        <p:nvSpPr>
          <p:cNvPr id="10" name="矩形 9">
            <a:extLst>
              <a:ext uri="{FF2B5EF4-FFF2-40B4-BE49-F238E27FC236}">
                <a16:creationId xmlns:a16="http://schemas.microsoft.com/office/drawing/2014/main" xmlns="" id="{256A5151-8CD7-436B-967E-0FAFA4CA1614}"/>
              </a:ext>
            </a:extLst>
          </p:cNvPr>
          <p:cNvSpPr/>
          <p:nvPr/>
        </p:nvSpPr>
        <p:spPr>
          <a:xfrm>
            <a:off x="1140731" y="4405275"/>
            <a:ext cx="4353673" cy="304713"/>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跟蹤用戶的擊鍵，電子郵件，即時消息等</a:t>
            </a:r>
          </a:p>
        </p:txBody>
      </p:sp>
      <p:sp>
        <p:nvSpPr>
          <p:cNvPr id="11" name="矩形 10">
            <a:extLst>
              <a:ext uri="{FF2B5EF4-FFF2-40B4-BE49-F238E27FC236}">
                <a16:creationId xmlns:a16="http://schemas.microsoft.com/office/drawing/2014/main" xmlns="" id="{E535CD80-AAC4-4663-84E1-4FF6CD873802}"/>
              </a:ext>
            </a:extLst>
          </p:cNvPr>
          <p:cNvSpPr/>
          <p:nvPr/>
        </p:nvSpPr>
        <p:spPr>
          <a:xfrm>
            <a:off x="2114636" y="3745101"/>
            <a:ext cx="1202932"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間諜</a:t>
            </a:r>
            <a:r>
              <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軟體</a:t>
            </a:r>
          </a:p>
        </p:txBody>
      </p:sp>
    </p:spTree>
    <p:extLst>
      <p:ext uri="{BB962C8B-B14F-4D97-AF65-F5344CB8AC3E}">
        <p14:creationId xmlns:p14="http://schemas.microsoft.com/office/powerpoint/2010/main" val="2745619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Phishing</a:t>
            </a:r>
          </a:p>
        </p:txBody>
      </p:sp>
      <p:sp>
        <p:nvSpPr>
          <p:cNvPr id="3" name="Content Placeholder 2"/>
          <p:cNvSpPr>
            <a:spLocks noGrp="1"/>
          </p:cNvSpPr>
          <p:nvPr>
            <p:ph idx="1"/>
          </p:nvPr>
        </p:nvSpPr>
        <p:spPr/>
        <p:txBody>
          <a:bodyPr/>
          <a:lstStyle/>
          <a:p>
            <a:r>
              <a:rPr lang="en-US" dirty="0"/>
              <a:t>Any deceptive, online attempt by a third party to obtain confidential information for financial gain</a:t>
            </a:r>
          </a:p>
          <a:p>
            <a:r>
              <a:rPr lang="en-US" dirty="0"/>
              <a:t>Tactics</a:t>
            </a:r>
          </a:p>
          <a:p>
            <a:pPr lvl="1"/>
            <a:r>
              <a:rPr lang="en-US" dirty="0"/>
              <a:t>Social engineering</a:t>
            </a:r>
          </a:p>
          <a:p>
            <a:pPr lvl="1"/>
            <a:r>
              <a:rPr lang="en-US" dirty="0"/>
              <a:t>E-mail scams</a:t>
            </a:r>
          </a:p>
          <a:p>
            <a:pPr lvl="1"/>
            <a:r>
              <a:rPr lang="en-US" dirty="0"/>
              <a:t>Spear phishing</a:t>
            </a:r>
          </a:p>
          <a:p>
            <a:r>
              <a:rPr lang="en-US" dirty="0"/>
              <a:t>Used for identity fraud and theft</a:t>
            </a:r>
          </a:p>
        </p:txBody>
      </p:sp>
      <p:sp>
        <p:nvSpPr>
          <p:cNvPr id="4" name="矩形 3">
            <a:extLst>
              <a:ext uri="{FF2B5EF4-FFF2-40B4-BE49-F238E27FC236}">
                <a16:creationId xmlns:a16="http://schemas.microsoft.com/office/drawing/2014/main" xmlns="" id="{86606B82-A72C-4CEA-85EF-2D458E0D6D65}"/>
              </a:ext>
            </a:extLst>
          </p:cNvPr>
          <p:cNvSpPr/>
          <p:nvPr/>
        </p:nvSpPr>
        <p:spPr>
          <a:xfrm>
            <a:off x="2227822" y="910804"/>
            <a:ext cx="1202932"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網路釣魚</a:t>
            </a:r>
            <a:endPar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5" name="矩形 4">
            <a:extLst>
              <a:ext uri="{FF2B5EF4-FFF2-40B4-BE49-F238E27FC236}">
                <a16:creationId xmlns:a16="http://schemas.microsoft.com/office/drawing/2014/main" xmlns="" id="{28B11C79-BB0C-4B0B-9BC1-DC94DBB56F33}"/>
              </a:ext>
            </a:extLst>
          </p:cNvPr>
          <p:cNvSpPr/>
          <p:nvPr/>
        </p:nvSpPr>
        <p:spPr>
          <a:xfrm>
            <a:off x="762000" y="2400300"/>
            <a:ext cx="8001000" cy="3256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任何由第三方為了為獲取機密資訊以取得財務利益的欺騙性的，線上的企圖</a:t>
            </a:r>
            <a:endPar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6" name="矩形 5">
            <a:extLst>
              <a:ext uri="{FF2B5EF4-FFF2-40B4-BE49-F238E27FC236}">
                <a16:creationId xmlns:a16="http://schemas.microsoft.com/office/drawing/2014/main" xmlns="" id="{AFF17797-CFEA-4170-9EE6-51E2CAF5B3AC}"/>
              </a:ext>
            </a:extLst>
          </p:cNvPr>
          <p:cNvSpPr/>
          <p:nvPr/>
        </p:nvSpPr>
        <p:spPr>
          <a:xfrm>
            <a:off x="1878330" y="2781169"/>
            <a:ext cx="864870"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策略</a:t>
            </a:r>
          </a:p>
        </p:txBody>
      </p:sp>
      <p:sp>
        <p:nvSpPr>
          <p:cNvPr id="7" name="矩形 6">
            <a:extLst>
              <a:ext uri="{FF2B5EF4-FFF2-40B4-BE49-F238E27FC236}">
                <a16:creationId xmlns:a16="http://schemas.microsoft.com/office/drawing/2014/main" xmlns="" id="{4D54C53D-3B02-4B1B-8C04-A1FC13627892}"/>
              </a:ext>
            </a:extLst>
          </p:cNvPr>
          <p:cNvSpPr/>
          <p:nvPr/>
        </p:nvSpPr>
        <p:spPr>
          <a:xfrm>
            <a:off x="3392654" y="3062877"/>
            <a:ext cx="1369846"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社會工程學</a:t>
            </a:r>
          </a:p>
        </p:txBody>
      </p:sp>
      <p:sp>
        <p:nvSpPr>
          <p:cNvPr id="8" name="矩形 7">
            <a:extLst>
              <a:ext uri="{FF2B5EF4-FFF2-40B4-BE49-F238E27FC236}">
                <a16:creationId xmlns:a16="http://schemas.microsoft.com/office/drawing/2014/main" xmlns="" id="{3AF3BEF5-AAE5-42FE-8924-5DBF501A98E8}"/>
              </a:ext>
            </a:extLst>
          </p:cNvPr>
          <p:cNvSpPr/>
          <p:nvPr/>
        </p:nvSpPr>
        <p:spPr>
          <a:xfrm>
            <a:off x="2840718" y="3526048"/>
            <a:ext cx="1202932"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欺詐郵件</a:t>
            </a:r>
          </a:p>
        </p:txBody>
      </p:sp>
      <p:sp>
        <p:nvSpPr>
          <p:cNvPr id="9" name="矩形 8">
            <a:extLst>
              <a:ext uri="{FF2B5EF4-FFF2-40B4-BE49-F238E27FC236}">
                <a16:creationId xmlns:a16="http://schemas.microsoft.com/office/drawing/2014/main" xmlns="" id="{A8673426-DD2C-46DB-9336-1D496D306B9E}"/>
              </a:ext>
            </a:extLst>
          </p:cNvPr>
          <p:cNvSpPr/>
          <p:nvPr/>
        </p:nvSpPr>
        <p:spPr>
          <a:xfrm>
            <a:off x="2971800" y="3997313"/>
            <a:ext cx="1828800"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魚叉式網路釣魚</a:t>
            </a:r>
          </a:p>
        </p:txBody>
      </p:sp>
      <p:sp>
        <p:nvSpPr>
          <p:cNvPr id="10" name="矩形 9">
            <a:extLst>
              <a:ext uri="{FF2B5EF4-FFF2-40B4-BE49-F238E27FC236}">
                <a16:creationId xmlns:a16="http://schemas.microsoft.com/office/drawing/2014/main" xmlns="" id="{2A90F368-69F8-40D3-934C-25443C316E6A}"/>
              </a:ext>
            </a:extLst>
          </p:cNvPr>
          <p:cNvSpPr/>
          <p:nvPr/>
        </p:nvSpPr>
        <p:spPr>
          <a:xfrm>
            <a:off x="686828" y="4879864"/>
            <a:ext cx="2296402"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用於身份欺詐和盜竊</a:t>
            </a:r>
          </a:p>
        </p:txBody>
      </p:sp>
    </p:spTree>
    <p:extLst>
      <p:ext uri="{BB962C8B-B14F-4D97-AF65-F5344CB8AC3E}">
        <p14:creationId xmlns:p14="http://schemas.microsoft.com/office/powerpoint/2010/main" val="918354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Hacking, Cybervandalism, and Hacktivism</a:t>
            </a:r>
          </a:p>
        </p:txBody>
      </p:sp>
      <p:sp>
        <p:nvSpPr>
          <p:cNvPr id="3" name="Content Placeholder 2"/>
          <p:cNvSpPr>
            <a:spLocks noGrp="1"/>
          </p:cNvSpPr>
          <p:nvPr>
            <p:ph idx="1"/>
          </p:nvPr>
        </p:nvSpPr>
        <p:spPr/>
        <p:txBody>
          <a:bodyPr/>
          <a:lstStyle/>
          <a:p>
            <a:r>
              <a:rPr lang="en-US" dirty="0"/>
              <a:t>Hacking</a:t>
            </a:r>
          </a:p>
          <a:p>
            <a:pPr lvl="1"/>
            <a:r>
              <a:rPr lang="en-US" dirty="0"/>
              <a:t>Hackers vs. crackers</a:t>
            </a:r>
          </a:p>
          <a:p>
            <a:pPr lvl="1"/>
            <a:r>
              <a:rPr lang="en-US" dirty="0"/>
              <a:t>White hats, black hats, grey hats</a:t>
            </a:r>
          </a:p>
          <a:p>
            <a:pPr lvl="1"/>
            <a:r>
              <a:rPr lang="en-US" dirty="0"/>
              <a:t>Tiger teams</a:t>
            </a:r>
          </a:p>
          <a:p>
            <a:pPr lvl="1"/>
            <a:r>
              <a:rPr lang="en-US" dirty="0"/>
              <a:t>Goals: cybervandalism, data breaches</a:t>
            </a:r>
          </a:p>
          <a:p>
            <a:r>
              <a:rPr lang="en-US" dirty="0"/>
              <a:t>Cybervandalism:</a:t>
            </a:r>
          </a:p>
          <a:p>
            <a:pPr lvl="1"/>
            <a:r>
              <a:rPr lang="en-US" dirty="0"/>
              <a:t>Disrupting, defacing, destroying website</a:t>
            </a:r>
          </a:p>
          <a:p>
            <a:r>
              <a:rPr lang="en-US" dirty="0"/>
              <a:t>Hacktivism</a:t>
            </a:r>
          </a:p>
        </p:txBody>
      </p:sp>
      <p:sp>
        <p:nvSpPr>
          <p:cNvPr id="4" name="矩形 3">
            <a:extLst>
              <a:ext uri="{FF2B5EF4-FFF2-40B4-BE49-F238E27FC236}">
                <a16:creationId xmlns:a16="http://schemas.microsoft.com/office/drawing/2014/main" xmlns="" id="{142C1451-215F-4614-A052-5726491B5238}"/>
              </a:ext>
            </a:extLst>
          </p:cNvPr>
          <p:cNvSpPr/>
          <p:nvPr/>
        </p:nvSpPr>
        <p:spPr>
          <a:xfrm>
            <a:off x="449580" y="1274552"/>
            <a:ext cx="3436620"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駭客行为，破壞行為，駭客主义</a:t>
            </a:r>
            <a:endPar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5" name="矩形 4">
            <a:extLst>
              <a:ext uri="{FF2B5EF4-FFF2-40B4-BE49-F238E27FC236}">
                <a16:creationId xmlns:a16="http://schemas.microsoft.com/office/drawing/2014/main" xmlns="" id="{56FA077C-6B07-4B40-A558-C17693161790}"/>
              </a:ext>
            </a:extLst>
          </p:cNvPr>
          <p:cNvSpPr/>
          <p:nvPr/>
        </p:nvSpPr>
        <p:spPr>
          <a:xfrm>
            <a:off x="2057400" y="1743974"/>
            <a:ext cx="1447800"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駭客行为</a:t>
            </a:r>
            <a:endPar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6" name="矩形 5">
            <a:extLst>
              <a:ext uri="{FF2B5EF4-FFF2-40B4-BE49-F238E27FC236}">
                <a16:creationId xmlns:a16="http://schemas.microsoft.com/office/drawing/2014/main" xmlns="" id="{934340D5-A3C0-4EA2-B999-9972AF5D0326}"/>
              </a:ext>
            </a:extLst>
          </p:cNvPr>
          <p:cNvSpPr/>
          <p:nvPr/>
        </p:nvSpPr>
        <p:spPr>
          <a:xfrm>
            <a:off x="3653790" y="2079040"/>
            <a:ext cx="1680210"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駭客與破解者</a:t>
            </a:r>
          </a:p>
        </p:txBody>
      </p:sp>
      <p:sp>
        <p:nvSpPr>
          <p:cNvPr id="7" name="矩形 6">
            <a:extLst>
              <a:ext uri="{FF2B5EF4-FFF2-40B4-BE49-F238E27FC236}">
                <a16:creationId xmlns:a16="http://schemas.microsoft.com/office/drawing/2014/main" xmlns="" id="{AC6A0A0E-30E9-4BFD-A59B-07275F8BC2D7}"/>
              </a:ext>
            </a:extLst>
          </p:cNvPr>
          <p:cNvSpPr/>
          <p:nvPr/>
        </p:nvSpPr>
        <p:spPr>
          <a:xfrm>
            <a:off x="4937760" y="2533431"/>
            <a:ext cx="2141220"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白帽、黑帽、灰帽</a:t>
            </a:r>
            <a:endPar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8" name="矩形 7">
            <a:extLst>
              <a:ext uri="{FF2B5EF4-FFF2-40B4-BE49-F238E27FC236}">
                <a16:creationId xmlns:a16="http://schemas.microsoft.com/office/drawing/2014/main" xmlns="" id="{A686FCFB-CA94-4C47-8F66-16F29984FEEF}"/>
              </a:ext>
            </a:extLst>
          </p:cNvPr>
          <p:cNvSpPr/>
          <p:nvPr/>
        </p:nvSpPr>
        <p:spPr>
          <a:xfrm>
            <a:off x="2636520" y="2883528"/>
            <a:ext cx="876301"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老虎隊</a:t>
            </a:r>
            <a:endPar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9" name="矩形 8">
            <a:extLst>
              <a:ext uri="{FF2B5EF4-FFF2-40B4-BE49-F238E27FC236}">
                <a16:creationId xmlns:a16="http://schemas.microsoft.com/office/drawing/2014/main" xmlns="" id="{09F56A1C-32A0-41A5-BD81-3E3C0E02E856}"/>
              </a:ext>
            </a:extLst>
          </p:cNvPr>
          <p:cNvSpPr/>
          <p:nvPr/>
        </p:nvSpPr>
        <p:spPr>
          <a:xfrm>
            <a:off x="5631180" y="3247276"/>
            <a:ext cx="3055620"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目標：破壞行為、資料洩露</a:t>
            </a:r>
            <a:endPar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10" name="矩形 9">
            <a:extLst>
              <a:ext uri="{FF2B5EF4-FFF2-40B4-BE49-F238E27FC236}">
                <a16:creationId xmlns:a16="http://schemas.microsoft.com/office/drawing/2014/main" xmlns="" id="{E7EF3FF9-9764-4550-8FC1-6DE0424E1B21}"/>
              </a:ext>
            </a:extLst>
          </p:cNvPr>
          <p:cNvSpPr/>
          <p:nvPr/>
        </p:nvSpPr>
        <p:spPr>
          <a:xfrm>
            <a:off x="3489960" y="3797462"/>
            <a:ext cx="1447800"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破壞行为</a:t>
            </a:r>
            <a:endPar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11" name="矩形 10">
            <a:extLst>
              <a:ext uri="{FF2B5EF4-FFF2-40B4-BE49-F238E27FC236}">
                <a16:creationId xmlns:a16="http://schemas.microsoft.com/office/drawing/2014/main" xmlns="" id="{AC9F9048-943F-43DE-B7E1-50B5945E68ED}"/>
              </a:ext>
            </a:extLst>
          </p:cNvPr>
          <p:cNvSpPr/>
          <p:nvPr/>
        </p:nvSpPr>
        <p:spPr>
          <a:xfrm>
            <a:off x="5715000" y="4296720"/>
            <a:ext cx="2667000"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破壞，</a:t>
            </a: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醜化</a:t>
            </a:r>
            <a:r>
              <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，破壞網站</a:t>
            </a:r>
          </a:p>
        </p:txBody>
      </p:sp>
      <p:sp>
        <p:nvSpPr>
          <p:cNvPr id="12" name="矩形 11">
            <a:extLst>
              <a:ext uri="{FF2B5EF4-FFF2-40B4-BE49-F238E27FC236}">
                <a16:creationId xmlns:a16="http://schemas.microsoft.com/office/drawing/2014/main" xmlns="" id="{53B4F87E-2BB0-442E-ADA0-AA8930955C36}"/>
              </a:ext>
            </a:extLst>
          </p:cNvPr>
          <p:cNvSpPr/>
          <p:nvPr/>
        </p:nvSpPr>
        <p:spPr>
          <a:xfrm>
            <a:off x="2438400" y="4790747"/>
            <a:ext cx="1447800"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駭客主义</a:t>
            </a:r>
            <a:endPar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endParaRPr>
          </a:p>
        </p:txBody>
      </p:sp>
    </p:spTree>
    <p:extLst>
      <p:ext uri="{BB962C8B-B14F-4D97-AF65-F5344CB8AC3E}">
        <p14:creationId xmlns:p14="http://schemas.microsoft.com/office/powerpoint/2010/main" val="32357753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Breaches</a:t>
            </a:r>
          </a:p>
        </p:txBody>
      </p:sp>
      <p:sp>
        <p:nvSpPr>
          <p:cNvPr id="3" name="Content Placeholder 2"/>
          <p:cNvSpPr>
            <a:spLocks noGrp="1"/>
          </p:cNvSpPr>
          <p:nvPr>
            <p:ph idx="1"/>
          </p:nvPr>
        </p:nvSpPr>
        <p:spPr>
          <a:xfrm>
            <a:off x="457200" y="1600200"/>
            <a:ext cx="8229600" cy="4525963"/>
          </a:xfrm>
        </p:spPr>
        <p:txBody>
          <a:bodyPr/>
          <a:lstStyle/>
          <a:p>
            <a:r>
              <a:rPr lang="en-US" dirty="0"/>
              <a:t>When organizations lose control over corporate information to outsiders</a:t>
            </a:r>
          </a:p>
          <a:p>
            <a:r>
              <a:rPr lang="en-US" dirty="0"/>
              <a:t>Nine mega-breaches in 2015</a:t>
            </a:r>
          </a:p>
          <a:p>
            <a:r>
              <a:rPr lang="en-US" dirty="0"/>
              <a:t>Leading causes</a:t>
            </a:r>
          </a:p>
          <a:p>
            <a:pPr lvl="1"/>
            <a:r>
              <a:rPr lang="en-US" dirty="0"/>
              <a:t>Hacking</a:t>
            </a:r>
          </a:p>
          <a:p>
            <a:pPr lvl="1"/>
            <a:r>
              <a:rPr lang="en-US" dirty="0"/>
              <a:t>Employee error/negligence</a:t>
            </a:r>
          </a:p>
          <a:p>
            <a:pPr lvl="1"/>
            <a:r>
              <a:rPr lang="en-US" dirty="0"/>
              <a:t>Accidental e-mail/Internet exposure</a:t>
            </a:r>
          </a:p>
          <a:p>
            <a:pPr lvl="1"/>
            <a:r>
              <a:rPr lang="en-US" dirty="0"/>
              <a:t>Insider theft</a:t>
            </a:r>
          </a:p>
        </p:txBody>
      </p:sp>
      <p:sp>
        <p:nvSpPr>
          <p:cNvPr id="4" name="矩形 3">
            <a:extLst>
              <a:ext uri="{FF2B5EF4-FFF2-40B4-BE49-F238E27FC236}">
                <a16:creationId xmlns:a16="http://schemas.microsoft.com/office/drawing/2014/main" xmlns="" id="{644C8017-EE8B-461E-B017-9DBDB171B420}"/>
              </a:ext>
            </a:extLst>
          </p:cNvPr>
          <p:cNvSpPr/>
          <p:nvPr/>
        </p:nvSpPr>
        <p:spPr>
          <a:xfrm>
            <a:off x="3276600" y="948904"/>
            <a:ext cx="1447800"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資料洩露</a:t>
            </a:r>
            <a:endPar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5" name="矩形 4">
            <a:extLst>
              <a:ext uri="{FF2B5EF4-FFF2-40B4-BE49-F238E27FC236}">
                <a16:creationId xmlns:a16="http://schemas.microsoft.com/office/drawing/2014/main" xmlns="" id="{B3DDC608-10A7-4BCA-8851-64F049633FE8}"/>
              </a:ext>
            </a:extLst>
          </p:cNvPr>
          <p:cNvSpPr/>
          <p:nvPr/>
        </p:nvSpPr>
        <p:spPr>
          <a:xfrm>
            <a:off x="582930" y="2388715"/>
            <a:ext cx="4827270"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當企業失去</a:t>
            </a: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對</a:t>
            </a:r>
            <a:r>
              <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企業資訊控制</a:t>
            </a: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以至於洩露</a:t>
            </a:r>
            <a:r>
              <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給外人</a:t>
            </a:r>
          </a:p>
        </p:txBody>
      </p:sp>
      <p:sp>
        <p:nvSpPr>
          <p:cNvPr id="6" name="矩形 5">
            <a:extLst>
              <a:ext uri="{FF2B5EF4-FFF2-40B4-BE49-F238E27FC236}">
                <a16:creationId xmlns:a16="http://schemas.microsoft.com/office/drawing/2014/main" xmlns="" id="{8B68B2EC-4958-475F-9270-36CE7BC3E26A}"/>
              </a:ext>
            </a:extLst>
          </p:cNvPr>
          <p:cNvSpPr/>
          <p:nvPr/>
        </p:nvSpPr>
        <p:spPr>
          <a:xfrm>
            <a:off x="5410200" y="2809672"/>
            <a:ext cx="3188970"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在</a:t>
            </a:r>
            <a:r>
              <a:rPr lang="en-US" altLang="zh-CN"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2015</a:t>
            </a: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年</a:t>
            </a:r>
            <a:r>
              <a:rPr lang="en-US" altLang="zh-CN"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9</a:t>
            </a: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次大規模洩露</a:t>
            </a:r>
            <a:endPar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xmlns="" id="{E93C1876-9469-4ED0-8EBF-4175995C0E66}"/>
              </a:ext>
            </a:extLst>
          </p:cNvPr>
          <p:cNvSpPr/>
          <p:nvPr/>
        </p:nvSpPr>
        <p:spPr>
          <a:xfrm>
            <a:off x="3276600" y="3329144"/>
            <a:ext cx="1447800"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主要原因</a:t>
            </a:r>
            <a:endPar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8" name="矩形 7">
            <a:extLst>
              <a:ext uri="{FF2B5EF4-FFF2-40B4-BE49-F238E27FC236}">
                <a16:creationId xmlns:a16="http://schemas.microsoft.com/office/drawing/2014/main" xmlns="" id="{2CE06253-56AA-4F04-B5E2-3E1B3F2F5623}"/>
              </a:ext>
            </a:extLst>
          </p:cNvPr>
          <p:cNvSpPr/>
          <p:nvPr/>
        </p:nvSpPr>
        <p:spPr>
          <a:xfrm>
            <a:off x="2209800" y="3762109"/>
            <a:ext cx="1447800"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駭客行為</a:t>
            </a:r>
            <a:endPar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9" name="矩形 8">
            <a:extLst>
              <a:ext uri="{FF2B5EF4-FFF2-40B4-BE49-F238E27FC236}">
                <a16:creationId xmlns:a16="http://schemas.microsoft.com/office/drawing/2014/main" xmlns="" id="{1E66610F-3B18-4053-B28A-195433A23470}"/>
              </a:ext>
            </a:extLst>
          </p:cNvPr>
          <p:cNvSpPr/>
          <p:nvPr/>
        </p:nvSpPr>
        <p:spPr>
          <a:xfrm>
            <a:off x="4267200" y="4113849"/>
            <a:ext cx="1676400"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員工錯誤</a:t>
            </a:r>
            <a:r>
              <a:rPr lang="en-US" altLang="zh-TW"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a:t>
            </a:r>
            <a:r>
              <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疏忽</a:t>
            </a:r>
          </a:p>
        </p:txBody>
      </p:sp>
      <p:sp>
        <p:nvSpPr>
          <p:cNvPr id="10" name="矩形 9">
            <a:extLst>
              <a:ext uri="{FF2B5EF4-FFF2-40B4-BE49-F238E27FC236}">
                <a16:creationId xmlns:a16="http://schemas.microsoft.com/office/drawing/2014/main" xmlns="" id="{D3E6F9CB-43CC-4038-ACEE-105303A536BF}"/>
              </a:ext>
            </a:extLst>
          </p:cNvPr>
          <p:cNvSpPr/>
          <p:nvPr/>
        </p:nvSpPr>
        <p:spPr>
          <a:xfrm>
            <a:off x="5219700" y="4583271"/>
            <a:ext cx="3188970"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意外的電子郵件</a:t>
            </a:r>
            <a:r>
              <a:rPr lang="en-US" altLang="zh-TW"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a:t>
            </a:r>
            <a:r>
              <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互聯網曝光</a:t>
            </a:r>
          </a:p>
        </p:txBody>
      </p:sp>
      <p:sp>
        <p:nvSpPr>
          <p:cNvPr id="11" name="矩形 10">
            <a:extLst>
              <a:ext uri="{FF2B5EF4-FFF2-40B4-BE49-F238E27FC236}">
                <a16:creationId xmlns:a16="http://schemas.microsoft.com/office/drawing/2014/main" xmlns="" id="{D881E124-AA34-4418-B487-A819E1611C23}"/>
              </a:ext>
            </a:extLst>
          </p:cNvPr>
          <p:cNvSpPr/>
          <p:nvPr/>
        </p:nvSpPr>
        <p:spPr>
          <a:xfrm>
            <a:off x="2667000" y="4905114"/>
            <a:ext cx="1447800"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內部盜竊</a:t>
            </a:r>
          </a:p>
        </p:txBody>
      </p:sp>
    </p:spTree>
    <p:extLst>
      <p:ext uri="{BB962C8B-B14F-4D97-AF65-F5344CB8AC3E}">
        <p14:creationId xmlns:p14="http://schemas.microsoft.com/office/powerpoint/2010/main" val="11985284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Insight on Society: </a:t>
            </a:r>
            <a:r>
              <a:rPr lang="en-US" altLang="en-US" dirty="0"/>
              <a:t>The Ashley Madison Data Breach</a:t>
            </a:r>
            <a:endParaRPr lang="en-US" dirty="0"/>
          </a:p>
        </p:txBody>
      </p:sp>
      <p:sp>
        <p:nvSpPr>
          <p:cNvPr id="3" name="Content Placeholder 2"/>
          <p:cNvSpPr>
            <a:spLocks noGrp="1"/>
          </p:cNvSpPr>
          <p:nvPr>
            <p:ph idx="1"/>
          </p:nvPr>
        </p:nvSpPr>
        <p:spPr/>
        <p:txBody>
          <a:bodyPr/>
          <a:lstStyle/>
          <a:p>
            <a:r>
              <a:rPr lang="en-US" dirty="0"/>
              <a:t>Class Discussion</a:t>
            </a:r>
          </a:p>
          <a:p>
            <a:pPr lvl="1">
              <a:defRPr/>
            </a:pPr>
            <a:r>
              <a:rPr lang="en-US" dirty="0"/>
              <a:t>What organizational and technological failures led to the data breach at Ashley Madison?</a:t>
            </a:r>
          </a:p>
          <a:p>
            <a:pPr lvl="1">
              <a:defRPr/>
            </a:pPr>
            <a:endParaRPr lang="en-US" dirty="0"/>
          </a:p>
          <a:p>
            <a:pPr lvl="1">
              <a:defRPr/>
            </a:pPr>
            <a:r>
              <a:rPr lang="en-US" dirty="0"/>
              <a:t>What technical solutions are available to combat data breaches?</a:t>
            </a:r>
          </a:p>
          <a:p>
            <a:pPr lvl="1">
              <a:defRPr/>
            </a:pPr>
            <a:endParaRPr lang="en-US" dirty="0"/>
          </a:p>
          <a:p>
            <a:pPr lvl="1">
              <a:defRPr/>
            </a:pPr>
            <a:r>
              <a:rPr lang="en-US" dirty="0"/>
              <a:t>Have you or anyone you know experienced a data breach?</a:t>
            </a:r>
          </a:p>
        </p:txBody>
      </p:sp>
      <p:sp>
        <p:nvSpPr>
          <p:cNvPr id="4" name="矩形 3">
            <a:extLst>
              <a:ext uri="{FF2B5EF4-FFF2-40B4-BE49-F238E27FC236}">
                <a16:creationId xmlns:a16="http://schemas.microsoft.com/office/drawing/2014/main" xmlns="" id="{173D1EAF-366E-4A42-AFE1-DC9015851D1A}"/>
              </a:ext>
            </a:extLst>
          </p:cNvPr>
          <p:cNvSpPr/>
          <p:nvPr/>
        </p:nvSpPr>
        <p:spPr>
          <a:xfrm>
            <a:off x="2971800" y="910804"/>
            <a:ext cx="4572000"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關于社會的見解</a:t>
            </a:r>
            <a:r>
              <a:rPr lang="en-US" altLang="zh-CN"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:Ashley Madison</a:t>
            </a: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數據洩露</a:t>
            </a:r>
            <a:endPar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5" name="矩形 4">
            <a:extLst>
              <a:ext uri="{FF2B5EF4-FFF2-40B4-BE49-F238E27FC236}">
                <a16:creationId xmlns:a16="http://schemas.microsoft.com/office/drawing/2014/main" xmlns="" id="{BEC8AECD-0DF7-40F5-B20D-369BD3D33CDE}"/>
              </a:ext>
            </a:extLst>
          </p:cNvPr>
          <p:cNvSpPr/>
          <p:nvPr/>
        </p:nvSpPr>
        <p:spPr>
          <a:xfrm>
            <a:off x="3505200" y="1639413"/>
            <a:ext cx="1371600"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課堂討論</a:t>
            </a:r>
          </a:p>
        </p:txBody>
      </p:sp>
      <p:sp>
        <p:nvSpPr>
          <p:cNvPr id="6" name="矩形 5">
            <a:extLst>
              <a:ext uri="{FF2B5EF4-FFF2-40B4-BE49-F238E27FC236}">
                <a16:creationId xmlns:a16="http://schemas.microsoft.com/office/drawing/2014/main" xmlns="" id="{ACC49EB7-B4DF-4E23-9702-5D6C48A7D637}"/>
              </a:ext>
            </a:extLst>
          </p:cNvPr>
          <p:cNvSpPr/>
          <p:nvPr/>
        </p:nvSpPr>
        <p:spPr>
          <a:xfrm>
            <a:off x="1116330" y="2713726"/>
            <a:ext cx="6046470"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什麼樣的組織和技術故障導致了在</a:t>
            </a:r>
            <a:r>
              <a:rPr lang="en-US" altLang="zh-CN"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Ashley Madison</a:t>
            </a: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洩</a:t>
            </a:r>
            <a:r>
              <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漏？</a:t>
            </a:r>
          </a:p>
        </p:txBody>
      </p:sp>
      <p:sp>
        <p:nvSpPr>
          <p:cNvPr id="7" name="矩形 6">
            <a:extLst>
              <a:ext uri="{FF2B5EF4-FFF2-40B4-BE49-F238E27FC236}">
                <a16:creationId xmlns:a16="http://schemas.microsoft.com/office/drawing/2014/main" xmlns="" id="{E82E3F48-BB8A-412A-8F42-00813B3CB98D}"/>
              </a:ext>
            </a:extLst>
          </p:cNvPr>
          <p:cNvSpPr/>
          <p:nvPr/>
        </p:nvSpPr>
        <p:spPr>
          <a:xfrm>
            <a:off x="1116330" y="3499433"/>
            <a:ext cx="4979670"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什麼樣的技術解決方案，可用於打擊資料洩露？</a:t>
            </a:r>
          </a:p>
        </p:txBody>
      </p:sp>
      <p:sp>
        <p:nvSpPr>
          <p:cNvPr id="8" name="矩形 7">
            <a:extLst>
              <a:ext uri="{FF2B5EF4-FFF2-40B4-BE49-F238E27FC236}">
                <a16:creationId xmlns:a16="http://schemas.microsoft.com/office/drawing/2014/main" xmlns="" id="{7D2BC3A9-D024-4640-AD08-9F0079C206D1}"/>
              </a:ext>
            </a:extLst>
          </p:cNvPr>
          <p:cNvSpPr/>
          <p:nvPr/>
        </p:nvSpPr>
        <p:spPr>
          <a:xfrm>
            <a:off x="1111193" y="4285140"/>
            <a:ext cx="4114800"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你或</a:t>
            </a: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任何</a:t>
            </a:r>
            <a:r>
              <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你認識</a:t>
            </a: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的人</a:t>
            </a:r>
            <a:r>
              <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經歷過資料洩露？</a:t>
            </a:r>
          </a:p>
        </p:txBody>
      </p:sp>
    </p:spTree>
    <p:extLst>
      <p:ext uri="{BB962C8B-B14F-4D97-AF65-F5344CB8AC3E}">
        <p14:creationId xmlns:p14="http://schemas.microsoft.com/office/powerpoint/2010/main" val="2133038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Credit Card Fraud/Theft</a:t>
            </a:r>
          </a:p>
        </p:txBody>
      </p:sp>
      <p:sp>
        <p:nvSpPr>
          <p:cNvPr id="3" name="Content Placeholder 2"/>
          <p:cNvSpPr>
            <a:spLocks noGrp="1"/>
          </p:cNvSpPr>
          <p:nvPr>
            <p:ph idx="1"/>
          </p:nvPr>
        </p:nvSpPr>
        <p:spPr>
          <a:xfrm>
            <a:off x="457200" y="1600200"/>
            <a:ext cx="8229600" cy="4525963"/>
          </a:xfrm>
        </p:spPr>
        <p:txBody>
          <a:bodyPr/>
          <a:lstStyle/>
          <a:p>
            <a:r>
              <a:rPr lang="en-US" dirty="0"/>
              <a:t>Stolen credit card incidences about 0.8% of all online card transactions</a:t>
            </a:r>
          </a:p>
          <a:p>
            <a:r>
              <a:rPr lang="en-US" dirty="0"/>
              <a:t>Hacking and looting of corporate servers is primary cause</a:t>
            </a:r>
          </a:p>
          <a:p>
            <a:r>
              <a:rPr lang="en-US" dirty="0"/>
              <a:t>Central security issue: establishing customer identity</a:t>
            </a:r>
          </a:p>
          <a:p>
            <a:pPr lvl="1"/>
            <a:r>
              <a:rPr lang="en-US" dirty="0"/>
              <a:t>E-signatures</a:t>
            </a:r>
          </a:p>
          <a:p>
            <a:pPr lvl="1"/>
            <a:r>
              <a:rPr lang="en-US" dirty="0"/>
              <a:t>Multi-factor authentication</a:t>
            </a:r>
          </a:p>
          <a:p>
            <a:pPr lvl="1"/>
            <a:r>
              <a:rPr lang="en-US" dirty="0"/>
              <a:t>Fingerprint identification</a:t>
            </a:r>
          </a:p>
        </p:txBody>
      </p:sp>
      <p:sp>
        <p:nvSpPr>
          <p:cNvPr id="4" name="矩形 3">
            <a:extLst>
              <a:ext uri="{FF2B5EF4-FFF2-40B4-BE49-F238E27FC236}">
                <a16:creationId xmlns:a16="http://schemas.microsoft.com/office/drawing/2014/main" xmlns="" id="{0DA5E3B6-3E45-4B01-9F4D-129E8D186E89}"/>
              </a:ext>
            </a:extLst>
          </p:cNvPr>
          <p:cNvSpPr/>
          <p:nvPr/>
        </p:nvSpPr>
        <p:spPr>
          <a:xfrm>
            <a:off x="461480" y="1274552"/>
            <a:ext cx="1976919"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信用卡</a:t>
            </a: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詐騙</a:t>
            </a:r>
            <a:r>
              <a:rPr lang="en-US" altLang="zh-TW"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a:t>
            </a:r>
            <a:r>
              <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盜竊</a:t>
            </a:r>
            <a:endPar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5" name="矩形 4">
            <a:extLst>
              <a:ext uri="{FF2B5EF4-FFF2-40B4-BE49-F238E27FC236}">
                <a16:creationId xmlns:a16="http://schemas.microsoft.com/office/drawing/2014/main" xmlns="" id="{FD2847BC-043F-4696-A68D-DCA46B235E73}"/>
              </a:ext>
            </a:extLst>
          </p:cNvPr>
          <p:cNvSpPr/>
          <p:nvPr/>
        </p:nvSpPr>
        <p:spPr>
          <a:xfrm>
            <a:off x="461480" y="2371832"/>
            <a:ext cx="4948719"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信用卡被盜</a:t>
            </a: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占</a:t>
            </a:r>
            <a:r>
              <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所有線上信用卡交易的約</a:t>
            </a:r>
            <a:r>
              <a:rPr lang="en-US" altLang="zh-TW"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0.8</a:t>
            </a:r>
            <a:r>
              <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a:t>
            </a:r>
          </a:p>
        </p:txBody>
      </p:sp>
      <p:sp>
        <p:nvSpPr>
          <p:cNvPr id="6" name="矩形 5">
            <a:extLst>
              <a:ext uri="{FF2B5EF4-FFF2-40B4-BE49-F238E27FC236}">
                <a16:creationId xmlns:a16="http://schemas.microsoft.com/office/drawing/2014/main" xmlns="" id="{AF2021C3-B4A2-4D54-9868-ADE4282000ED}"/>
              </a:ext>
            </a:extLst>
          </p:cNvPr>
          <p:cNvSpPr/>
          <p:nvPr/>
        </p:nvSpPr>
        <p:spPr>
          <a:xfrm>
            <a:off x="457200" y="3433025"/>
            <a:ext cx="3886200"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駭客和企業伺服器的</a:t>
            </a: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洗劫</a:t>
            </a:r>
            <a:r>
              <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是主要原因</a:t>
            </a:r>
          </a:p>
        </p:txBody>
      </p:sp>
      <p:sp>
        <p:nvSpPr>
          <p:cNvPr id="7" name="矩形 6">
            <a:extLst>
              <a:ext uri="{FF2B5EF4-FFF2-40B4-BE49-F238E27FC236}">
                <a16:creationId xmlns:a16="http://schemas.microsoft.com/office/drawing/2014/main" xmlns="" id="{FE85CE4B-9EA9-480D-AD04-AE9DE1ED3A79}"/>
              </a:ext>
            </a:extLst>
          </p:cNvPr>
          <p:cNvSpPr/>
          <p:nvPr/>
        </p:nvSpPr>
        <p:spPr>
          <a:xfrm>
            <a:off x="4191000" y="4955591"/>
            <a:ext cx="1371600"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多因素認證</a:t>
            </a:r>
          </a:p>
        </p:txBody>
      </p:sp>
      <p:sp>
        <p:nvSpPr>
          <p:cNvPr id="8" name="矩形 7">
            <a:extLst>
              <a:ext uri="{FF2B5EF4-FFF2-40B4-BE49-F238E27FC236}">
                <a16:creationId xmlns:a16="http://schemas.microsoft.com/office/drawing/2014/main" xmlns="" id="{A67F53DF-B272-4AD8-BB1A-11AAB1F2C964}"/>
              </a:ext>
            </a:extLst>
          </p:cNvPr>
          <p:cNvSpPr/>
          <p:nvPr/>
        </p:nvSpPr>
        <p:spPr>
          <a:xfrm>
            <a:off x="1828800" y="4122421"/>
            <a:ext cx="3276600"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中央安全問題：建立客戶身份</a:t>
            </a:r>
          </a:p>
        </p:txBody>
      </p:sp>
      <p:sp>
        <p:nvSpPr>
          <p:cNvPr id="9" name="矩形 8">
            <a:extLst>
              <a:ext uri="{FF2B5EF4-FFF2-40B4-BE49-F238E27FC236}">
                <a16:creationId xmlns:a16="http://schemas.microsoft.com/office/drawing/2014/main" xmlns="" id="{324EF88F-DDD0-45D0-90B2-6E511F373F42}"/>
              </a:ext>
            </a:extLst>
          </p:cNvPr>
          <p:cNvSpPr/>
          <p:nvPr/>
        </p:nvSpPr>
        <p:spPr>
          <a:xfrm>
            <a:off x="2667000" y="4591843"/>
            <a:ext cx="1371600"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電子簽名</a:t>
            </a:r>
          </a:p>
        </p:txBody>
      </p:sp>
      <p:sp>
        <p:nvSpPr>
          <p:cNvPr id="10" name="矩形 9">
            <a:extLst>
              <a:ext uri="{FF2B5EF4-FFF2-40B4-BE49-F238E27FC236}">
                <a16:creationId xmlns:a16="http://schemas.microsoft.com/office/drawing/2014/main" xmlns="" id="{FFA3E598-CB41-4586-AC7B-591F208C6F3A}"/>
              </a:ext>
            </a:extLst>
          </p:cNvPr>
          <p:cNvSpPr/>
          <p:nvPr/>
        </p:nvSpPr>
        <p:spPr>
          <a:xfrm>
            <a:off x="4175234" y="5425013"/>
            <a:ext cx="1371600"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指紋鑒定</a:t>
            </a:r>
          </a:p>
        </p:txBody>
      </p:sp>
    </p:spTree>
    <p:extLst>
      <p:ext uri="{BB962C8B-B14F-4D97-AF65-F5344CB8AC3E}">
        <p14:creationId xmlns:p14="http://schemas.microsoft.com/office/powerpoint/2010/main" val="395657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E-commerce 2017  </a:t>
            </a:r>
            <a:br>
              <a:rPr lang="en-US" dirty="0"/>
            </a:br>
            <a:r>
              <a:rPr lang="en-US" dirty="0"/>
              <a:t>business. technology. society.</a:t>
            </a:r>
          </a:p>
        </p:txBody>
      </p:sp>
      <p:sp>
        <p:nvSpPr>
          <p:cNvPr id="3" name="Text Placeholder 2"/>
          <p:cNvSpPr>
            <a:spLocks noGrp="1"/>
          </p:cNvSpPr>
          <p:nvPr>
            <p:ph type="body" sz="quarter" idx="13"/>
          </p:nvPr>
        </p:nvSpPr>
        <p:spPr>
          <a:xfrm>
            <a:off x="457200" y="1300845"/>
            <a:ext cx="8229600" cy="478970"/>
          </a:xfrm>
        </p:spPr>
        <p:txBody>
          <a:bodyPr/>
          <a:lstStyle/>
          <a:p>
            <a:r>
              <a:rPr lang="en-US" dirty="0"/>
              <a:t>13</a:t>
            </a:r>
            <a:r>
              <a:rPr lang="en-US" baseline="30000" dirty="0"/>
              <a:t>th</a:t>
            </a:r>
            <a:r>
              <a:rPr lang="en-US" dirty="0"/>
              <a:t> edition</a:t>
            </a:r>
          </a:p>
        </p:txBody>
      </p:sp>
      <p:sp>
        <p:nvSpPr>
          <p:cNvPr id="4" name="Text Placeholder 3"/>
          <p:cNvSpPr>
            <a:spLocks noGrp="1"/>
          </p:cNvSpPr>
          <p:nvPr>
            <p:ph type="body" sz="quarter" idx="14"/>
          </p:nvPr>
        </p:nvSpPr>
        <p:spPr/>
        <p:txBody>
          <a:bodyPr/>
          <a:lstStyle/>
          <a:p>
            <a:r>
              <a:rPr lang="en-US" dirty="0"/>
              <a:t>Chapter 5</a:t>
            </a:r>
          </a:p>
        </p:txBody>
      </p:sp>
      <p:sp>
        <p:nvSpPr>
          <p:cNvPr id="5" name="Text Placeholder 4"/>
          <p:cNvSpPr>
            <a:spLocks noGrp="1"/>
          </p:cNvSpPr>
          <p:nvPr>
            <p:ph type="body" sz="quarter" idx="15"/>
          </p:nvPr>
        </p:nvSpPr>
        <p:spPr/>
        <p:txBody>
          <a:bodyPr/>
          <a:lstStyle/>
          <a:p>
            <a:pPr>
              <a:defRPr/>
            </a:pPr>
            <a:r>
              <a:rPr lang="en-US" altLang="en-US" dirty="0">
                <a:effectLst>
                  <a:outerShdw blurRad="38100" dist="38100" dir="2700000" algn="tl">
                    <a:srgbClr val="C0C0C0"/>
                  </a:outerShdw>
                </a:effectLst>
              </a:rPr>
              <a:t>E-commerce Security and </a:t>
            </a:r>
            <a:br>
              <a:rPr lang="en-US" altLang="en-US" dirty="0">
                <a:effectLst>
                  <a:outerShdw blurRad="38100" dist="38100" dir="2700000" algn="tl">
                    <a:srgbClr val="C0C0C0"/>
                  </a:outerShdw>
                </a:effectLst>
              </a:rPr>
            </a:br>
            <a:r>
              <a:rPr lang="en-US" altLang="en-US" dirty="0">
                <a:effectLst>
                  <a:outerShdw blurRad="38100" dist="38100" dir="2700000" algn="tl">
                    <a:srgbClr val="C0C0C0"/>
                  </a:outerShdw>
                </a:effectLst>
              </a:rPr>
              <a:t>Payment Systems</a:t>
            </a:r>
          </a:p>
        </p:txBody>
      </p:sp>
      <p:pic>
        <p:nvPicPr>
          <p:cNvPr id="6" name="Picture 5" descr="Book co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2057476"/>
            <a:ext cx="2940655" cy="3763885"/>
          </a:xfrm>
          <a:prstGeom prst="rect">
            <a:avLst/>
          </a:prstGeom>
          <a:effectLst>
            <a:outerShdw blurRad="50800" dist="38100" dir="2700000" algn="tl" rotWithShape="0">
              <a:prstClr val="black">
                <a:alpha val="40000"/>
              </a:prstClr>
            </a:outerShdw>
          </a:effectLst>
        </p:spPr>
      </p:pic>
      <p:sp>
        <p:nvSpPr>
          <p:cNvPr id="7" name="矩形 6">
            <a:extLst>
              <a:ext uri="{FF2B5EF4-FFF2-40B4-BE49-F238E27FC236}">
                <a16:creationId xmlns:a16="http://schemas.microsoft.com/office/drawing/2014/main" xmlns="" id="{E792093A-D259-4B97-A2EF-0E66E8A52903}"/>
              </a:ext>
            </a:extLst>
          </p:cNvPr>
          <p:cNvSpPr/>
          <p:nvPr/>
        </p:nvSpPr>
        <p:spPr>
          <a:xfrm>
            <a:off x="407543" y="1665515"/>
            <a:ext cx="3733800" cy="2286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sz="1400" dirty="0">
                <a:solidFill>
                  <a:schemeClr val="tx1"/>
                </a:solidFill>
              </a:rPr>
              <a:t>2017</a:t>
            </a:r>
            <a:r>
              <a:rPr lang="zh-CN" altLang="en-US" sz="1400" dirty="0">
                <a:solidFill>
                  <a:schemeClr val="tx1"/>
                </a:solidFill>
              </a:rPr>
              <a:t>年電子商務業務，技術，社會 第</a:t>
            </a:r>
            <a:r>
              <a:rPr lang="en-US" altLang="zh-CN" sz="1400" dirty="0">
                <a:solidFill>
                  <a:schemeClr val="tx1"/>
                </a:solidFill>
              </a:rPr>
              <a:t>13</a:t>
            </a:r>
            <a:r>
              <a:rPr lang="zh-CN" altLang="en-US" sz="1400" dirty="0">
                <a:solidFill>
                  <a:schemeClr val="tx1"/>
                </a:solidFill>
              </a:rPr>
              <a:t>版</a:t>
            </a:r>
            <a:endParaRPr lang="zh-TW" altLang="en-US" sz="1400" dirty="0">
              <a:solidFill>
                <a:schemeClr val="tx1"/>
              </a:solidFill>
            </a:endParaRPr>
          </a:p>
        </p:txBody>
      </p:sp>
      <p:sp>
        <p:nvSpPr>
          <p:cNvPr id="8" name="矩形 7">
            <a:extLst>
              <a:ext uri="{FF2B5EF4-FFF2-40B4-BE49-F238E27FC236}">
                <a16:creationId xmlns:a16="http://schemas.microsoft.com/office/drawing/2014/main" xmlns="" id="{FC04EF76-CCD4-4BEB-92F4-F2BF3CA26089}"/>
              </a:ext>
            </a:extLst>
          </p:cNvPr>
          <p:cNvSpPr/>
          <p:nvPr/>
        </p:nvSpPr>
        <p:spPr>
          <a:xfrm>
            <a:off x="5029200" y="3999706"/>
            <a:ext cx="2171700" cy="2045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dirty="0">
                <a:solidFill>
                  <a:schemeClr val="tx1"/>
                </a:solidFill>
                <a:latin typeface="微软雅黑" panose="020B0503020204020204" pitchFamily="34" charset="-122"/>
                <a:ea typeface="微软雅黑" panose="020B0503020204020204" pitchFamily="34" charset="-122"/>
              </a:rPr>
              <a:t>電子商務安全與支付系統</a:t>
            </a:r>
            <a:endParaRPr lang="zh-TW" altLang="en-US" sz="1400" dirty="0">
              <a:solidFill>
                <a:schemeClr val="tx1"/>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xmlns="" id="{A1859C54-5B8B-493D-8A8C-8BB766E46F54}"/>
              </a:ext>
            </a:extLst>
          </p:cNvPr>
          <p:cNvSpPr/>
          <p:nvPr/>
        </p:nvSpPr>
        <p:spPr>
          <a:xfrm>
            <a:off x="7010400" y="2895600"/>
            <a:ext cx="702924" cy="188297"/>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dirty="0">
                <a:solidFill>
                  <a:schemeClr val="tx1"/>
                </a:solidFill>
              </a:rPr>
              <a:t>第</a:t>
            </a:r>
            <a:r>
              <a:rPr lang="en-US" altLang="zh-CN" sz="1400" dirty="0">
                <a:solidFill>
                  <a:schemeClr val="tx1"/>
                </a:solidFill>
              </a:rPr>
              <a:t>5</a:t>
            </a:r>
            <a:r>
              <a:rPr lang="zh-CN" altLang="en-US" sz="1400" dirty="0">
                <a:solidFill>
                  <a:schemeClr val="tx1"/>
                </a:solidFill>
              </a:rPr>
              <a:t>章</a:t>
            </a:r>
            <a:endParaRPr lang="zh-TW" altLang="en-US" sz="1400" dirty="0">
              <a:solidFill>
                <a:schemeClr val="tx1"/>
              </a:solidFill>
            </a:endParaRPr>
          </a:p>
        </p:txBody>
      </p:sp>
    </p:spTree>
    <p:extLst>
      <p:ext uri="{BB962C8B-B14F-4D97-AF65-F5344CB8AC3E}">
        <p14:creationId xmlns:p14="http://schemas.microsoft.com/office/powerpoint/2010/main" val="40563081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Identity Fraud/Theft</a:t>
            </a:r>
          </a:p>
        </p:txBody>
      </p:sp>
      <p:sp>
        <p:nvSpPr>
          <p:cNvPr id="3" name="Content Placeholder 2"/>
          <p:cNvSpPr>
            <a:spLocks noGrp="1"/>
          </p:cNvSpPr>
          <p:nvPr>
            <p:ph idx="1"/>
          </p:nvPr>
        </p:nvSpPr>
        <p:spPr/>
        <p:txBody>
          <a:bodyPr/>
          <a:lstStyle/>
          <a:p>
            <a:r>
              <a:rPr lang="en-US" dirty="0"/>
              <a:t>Unauthorized use of another person’s personal data for illegal financial benefit</a:t>
            </a:r>
          </a:p>
          <a:p>
            <a:pPr lvl="1"/>
            <a:r>
              <a:rPr lang="en-US" dirty="0"/>
              <a:t>Social security number</a:t>
            </a:r>
          </a:p>
          <a:p>
            <a:pPr lvl="1"/>
            <a:r>
              <a:rPr lang="en-US" dirty="0"/>
              <a:t>Driver’s license</a:t>
            </a:r>
          </a:p>
          <a:p>
            <a:pPr lvl="1"/>
            <a:r>
              <a:rPr lang="en-US" dirty="0"/>
              <a:t>Credit card numbers</a:t>
            </a:r>
          </a:p>
          <a:p>
            <a:pPr lvl="1"/>
            <a:r>
              <a:rPr lang="en-US" dirty="0"/>
              <a:t>Usernames/passwords</a:t>
            </a:r>
          </a:p>
          <a:p>
            <a:r>
              <a:rPr lang="en-US" dirty="0"/>
              <a:t>2015: 13 million U.S. consumers suffered identity fraud</a:t>
            </a:r>
          </a:p>
        </p:txBody>
      </p:sp>
      <p:sp>
        <p:nvSpPr>
          <p:cNvPr id="4" name="矩形 3">
            <a:extLst>
              <a:ext uri="{FF2B5EF4-FFF2-40B4-BE49-F238E27FC236}">
                <a16:creationId xmlns:a16="http://schemas.microsoft.com/office/drawing/2014/main" xmlns="" id="{6E44C2C7-4B9F-4D8A-AD9A-28B9ABB56A2C}"/>
              </a:ext>
            </a:extLst>
          </p:cNvPr>
          <p:cNvSpPr/>
          <p:nvPr/>
        </p:nvSpPr>
        <p:spPr>
          <a:xfrm>
            <a:off x="4506930" y="800434"/>
            <a:ext cx="1828800"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latin typeface="+mn-ea"/>
                <a:cs typeface="Arial" panose="020B0604020202020204" pitchFamily="34" charset="0"/>
              </a:rPr>
              <a:t>身份</a:t>
            </a:r>
            <a:r>
              <a:rPr lang="zh-CN" altLang="en-US" dirty="0">
                <a:solidFill>
                  <a:schemeClr val="tx1"/>
                </a:solidFill>
                <a:latin typeface="+mn-ea"/>
                <a:cs typeface="Arial" panose="020B0604020202020204" pitchFamily="34" charset="0"/>
              </a:rPr>
              <a:t>詐騙</a:t>
            </a:r>
            <a:r>
              <a:rPr lang="en-US" altLang="zh-TW" dirty="0">
                <a:solidFill>
                  <a:schemeClr val="tx1"/>
                </a:solidFill>
                <a:latin typeface="+mn-ea"/>
                <a:cs typeface="Arial" panose="020B0604020202020204" pitchFamily="34" charset="0"/>
              </a:rPr>
              <a:t>/</a:t>
            </a:r>
            <a:r>
              <a:rPr lang="zh-TW" altLang="en-US" dirty="0">
                <a:solidFill>
                  <a:schemeClr val="tx1"/>
                </a:solidFill>
                <a:latin typeface="+mn-ea"/>
                <a:cs typeface="Arial" panose="020B0604020202020204" pitchFamily="34" charset="0"/>
              </a:rPr>
              <a:t>盜竊</a:t>
            </a:r>
            <a:endParaRPr lang="zh-CN" altLang="en-US" dirty="0">
              <a:solidFill>
                <a:schemeClr val="tx1"/>
              </a:solidFill>
              <a:latin typeface="+mn-ea"/>
              <a:cs typeface="Arial" panose="020B0604020202020204" pitchFamily="34" charset="0"/>
            </a:endParaRPr>
          </a:p>
        </p:txBody>
      </p:sp>
      <p:sp>
        <p:nvSpPr>
          <p:cNvPr id="5" name="矩形 4">
            <a:extLst>
              <a:ext uri="{FF2B5EF4-FFF2-40B4-BE49-F238E27FC236}">
                <a16:creationId xmlns:a16="http://schemas.microsoft.com/office/drawing/2014/main" xmlns="" id="{CE337889-007C-4E1E-87E3-D0B90CA4C6B1}"/>
              </a:ext>
            </a:extLst>
          </p:cNvPr>
          <p:cNvSpPr/>
          <p:nvPr/>
        </p:nvSpPr>
        <p:spPr>
          <a:xfrm>
            <a:off x="609600" y="1270271"/>
            <a:ext cx="4800600"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latin typeface="+mn-ea"/>
                <a:cs typeface="Arial" panose="020B0604020202020204" pitchFamily="34" charset="0"/>
              </a:rPr>
              <a:t>未經授權使用他人的個人資料的非法經濟利益</a:t>
            </a:r>
          </a:p>
        </p:txBody>
      </p:sp>
      <p:sp>
        <p:nvSpPr>
          <p:cNvPr id="6" name="矩形 5">
            <a:extLst>
              <a:ext uri="{FF2B5EF4-FFF2-40B4-BE49-F238E27FC236}">
                <a16:creationId xmlns:a16="http://schemas.microsoft.com/office/drawing/2014/main" xmlns="" id="{BCD6EB31-A48B-496A-991A-1E2A6AEA72A0}"/>
              </a:ext>
            </a:extLst>
          </p:cNvPr>
          <p:cNvSpPr/>
          <p:nvPr/>
        </p:nvSpPr>
        <p:spPr>
          <a:xfrm>
            <a:off x="3886200" y="2481209"/>
            <a:ext cx="1676400"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latin typeface="+mn-ea"/>
                <a:cs typeface="Arial" panose="020B0604020202020204" pitchFamily="34" charset="0"/>
              </a:rPr>
              <a:t>社會安全號碼</a:t>
            </a:r>
          </a:p>
        </p:txBody>
      </p:sp>
      <p:sp>
        <p:nvSpPr>
          <p:cNvPr id="7" name="矩形 6">
            <a:extLst>
              <a:ext uri="{FF2B5EF4-FFF2-40B4-BE49-F238E27FC236}">
                <a16:creationId xmlns:a16="http://schemas.microsoft.com/office/drawing/2014/main" xmlns="" id="{EC15176C-D33B-4510-A198-1E8AE283B055}"/>
              </a:ext>
            </a:extLst>
          </p:cNvPr>
          <p:cNvSpPr/>
          <p:nvPr/>
        </p:nvSpPr>
        <p:spPr>
          <a:xfrm>
            <a:off x="3124200" y="2888220"/>
            <a:ext cx="1371600"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mn-ea"/>
                <a:cs typeface="Arial" panose="020B0604020202020204" pitchFamily="34" charset="0"/>
              </a:rPr>
              <a:t>駕照</a:t>
            </a:r>
          </a:p>
        </p:txBody>
      </p:sp>
      <p:sp>
        <p:nvSpPr>
          <p:cNvPr id="8" name="矩形 7">
            <a:extLst>
              <a:ext uri="{FF2B5EF4-FFF2-40B4-BE49-F238E27FC236}">
                <a16:creationId xmlns:a16="http://schemas.microsoft.com/office/drawing/2014/main" xmlns="" id="{045B96A2-E4BB-4A37-ADB7-44084702E591}"/>
              </a:ext>
            </a:extLst>
          </p:cNvPr>
          <p:cNvSpPr/>
          <p:nvPr/>
        </p:nvSpPr>
        <p:spPr>
          <a:xfrm>
            <a:off x="3800582" y="3314794"/>
            <a:ext cx="1371600"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mn-ea"/>
                <a:cs typeface="Arial" panose="020B0604020202020204" pitchFamily="34" charset="0"/>
              </a:rPr>
              <a:t>信用卡號碼</a:t>
            </a:r>
          </a:p>
        </p:txBody>
      </p:sp>
      <p:sp>
        <p:nvSpPr>
          <p:cNvPr id="9" name="矩形 8">
            <a:extLst>
              <a:ext uri="{FF2B5EF4-FFF2-40B4-BE49-F238E27FC236}">
                <a16:creationId xmlns:a16="http://schemas.microsoft.com/office/drawing/2014/main" xmlns="" id="{BDCE684D-D997-428E-A300-465311413285}"/>
              </a:ext>
            </a:extLst>
          </p:cNvPr>
          <p:cNvSpPr/>
          <p:nvPr/>
        </p:nvSpPr>
        <p:spPr>
          <a:xfrm>
            <a:off x="1752600" y="4648200"/>
            <a:ext cx="4267200"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TW" dirty="0">
                <a:solidFill>
                  <a:schemeClr val="tx1"/>
                </a:solidFill>
                <a:latin typeface="+mn-ea"/>
                <a:cs typeface="Arial" panose="020B0604020202020204" pitchFamily="34" charset="0"/>
              </a:rPr>
              <a:t>2015</a:t>
            </a:r>
            <a:r>
              <a:rPr lang="zh-TW" altLang="en-US" dirty="0">
                <a:solidFill>
                  <a:schemeClr val="tx1"/>
                </a:solidFill>
                <a:latin typeface="+mn-ea"/>
                <a:cs typeface="Arial" panose="020B0604020202020204" pitchFamily="34" charset="0"/>
              </a:rPr>
              <a:t>年：</a:t>
            </a:r>
            <a:r>
              <a:rPr lang="en-US" altLang="zh-TW" dirty="0">
                <a:solidFill>
                  <a:schemeClr val="tx1"/>
                </a:solidFill>
                <a:latin typeface="+mn-ea"/>
                <a:cs typeface="Arial" panose="020B0604020202020204" pitchFamily="34" charset="0"/>
              </a:rPr>
              <a:t>1300</a:t>
            </a:r>
            <a:r>
              <a:rPr lang="zh-TW" altLang="en-US" dirty="0">
                <a:solidFill>
                  <a:schemeClr val="tx1"/>
                </a:solidFill>
                <a:latin typeface="+mn-ea"/>
                <a:cs typeface="Arial" panose="020B0604020202020204" pitchFamily="34" charset="0"/>
              </a:rPr>
              <a:t>萬名消費者遭遇身份欺詐</a:t>
            </a:r>
          </a:p>
        </p:txBody>
      </p:sp>
      <p:sp>
        <p:nvSpPr>
          <p:cNvPr id="10" name="矩形 9">
            <a:extLst>
              <a:ext uri="{FF2B5EF4-FFF2-40B4-BE49-F238E27FC236}">
                <a16:creationId xmlns:a16="http://schemas.microsoft.com/office/drawing/2014/main" xmlns="" id="{45F905AD-6E9B-4EDC-BDC8-F885AA7A99AC}"/>
              </a:ext>
            </a:extLst>
          </p:cNvPr>
          <p:cNvSpPr/>
          <p:nvPr/>
        </p:nvSpPr>
        <p:spPr>
          <a:xfrm>
            <a:off x="3815992" y="3741368"/>
            <a:ext cx="1441807"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mn-ea"/>
                <a:cs typeface="Arial" panose="020B0604020202020204" pitchFamily="34" charset="0"/>
              </a:rPr>
              <a:t>用戶名</a:t>
            </a:r>
            <a:r>
              <a:rPr lang="en-US" altLang="zh-CN" dirty="0">
                <a:solidFill>
                  <a:schemeClr val="tx1"/>
                </a:solidFill>
                <a:latin typeface="+mn-ea"/>
                <a:cs typeface="Arial" panose="020B0604020202020204" pitchFamily="34" charset="0"/>
              </a:rPr>
              <a:t>/</a:t>
            </a:r>
            <a:r>
              <a:rPr lang="zh-CN" altLang="en-US" dirty="0">
                <a:solidFill>
                  <a:schemeClr val="tx1"/>
                </a:solidFill>
                <a:latin typeface="+mn-ea"/>
                <a:cs typeface="Arial" panose="020B0604020202020204" pitchFamily="34" charset="0"/>
              </a:rPr>
              <a:t>密碼</a:t>
            </a:r>
          </a:p>
        </p:txBody>
      </p:sp>
    </p:spTree>
    <p:extLst>
      <p:ext uri="{BB962C8B-B14F-4D97-AF65-F5344CB8AC3E}">
        <p14:creationId xmlns:p14="http://schemas.microsoft.com/office/powerpoint/2010/main" val="3546339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Spoofing, Pharming, and Spam (Junk) Websites</a:t>
            </a:r>
          </a:p>
        </p:txBody>
      </p:sp>
      <p:sp>
        <p:nvSpPr>
          <p:cNvPr id="3" name="Content Placeholder 2"/>
          <p:cNvSpPr>
            <a:spLocks noGrp="1"/>
          </p:cNvSpPr>
          <p:nvPr>
            <p:ph idx="1"/>
          </p:nvPr>
        </p:nvSpPr>
        <p:spPr/>
        <p:txBody>
          <a:bodyPr/>
          <a:lstStyle/>
          <a:p>
            <a:r>
              <a:rPr lang="en-US" dirty="0"/>
              <a:t>Spoofing</a:t>
            </a:r>
          </a:p>
          <a:p>
            <a:pPr lvl="1"/>
            <a:r>
              <a:rPr lang="en-US" dirty="0"/>
              <a:t>Attempting to hide true identity by using someone else’s e-mail or IP address</a:t>
            </a:r>
          </a:p>
          <a:p>
            <a:r>
              <a:rPr lang="en-US" dirty="0"/>
              <a:t>Pharming</a:t>
            </a:r>
          </a:p>
          <a:p>
            <a:pPr lvl="1"/>
            <a:r>
              <a:rPr lang="en-US" dirty="0"/>
              <a:t>Automatically redirecting a web link to a different address, to benefit the hacker</a:t>
            </a:r>
          </a:p>
          <a:p>
            <a:r>
              <a:rPr lang="en-US" dirty="0"/>
              <a:t>Spam (junk) websites</a:t>
            </a:r>
          </a:p>
          <a:p>
            <a:pPr lvl="1"/>
            <a:r>
              <a:rPr lang="en-US" dirty="0"/>
              <a:t>Offer collection of advertisements for other sites, which may contain malicious code</a:t>
            </a:r>
          </a:p>
        </p:txBody>
      </p:sp>
      <p:sp>
        <p:nvSpPr>
          <p:cNvPr id="4" name="矩形 3">
            <a:extLst>
              <a:ext uri="{FF2B5EF4-FFF2-40B4-BE49-F238E27FC236}">
                <a16:creationId xmlns:a16="http://schemas.microsoft.com/office/drawing/2014/main" xmlns="" id="{D0E1F6F5-2C18-43B7-B9C5-D93F2D48A772}"/>
              </a:ext>
            </a:extLst>
          </p:cNvPr>
          <p:cNvSpPr/>
          <p:nvPr/>
        </p:nvSpPr>
        <p:spPr>
          <a:xfrm>
            <a:off x="2221787" y="872460"/>
            <a:ext cx="4864813"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latin typeface="+mn-ea"/>
                <a:cs typeface="Arial" panose="020B0604020202020204" pitchFamily="34" charset="0"/>
              </a:rPr>
              <a:t>欺騙</a:t>
            </a:r>
            <a:r>
              <a:rPr lang="zh-CN" altLang="en-US" dirty="0">
                <a:solidFill>
                  <a:schemeClr val="tx1"/>
                </a:solidFill>
                <a:latin typeface="+mn-ea"/>
                <a:cs typeface="Arial" panose="020B0604020202020204" pitchFamily="34" charset="0"/>
              </a:rPr>
              <a:t>，域欺骗</a:t>
            </a:r>
            <a:r>
              <a:rPr lang="zh-TW" altLang="en-US" dirty="0">
                <a:solidFill>
                  <a:schemeClr val="tx1"/>
                </a:solidFill>
                <a:latin typeface="+mn-ea"/>
                <a:cs typeface="Arial" panose="020B0604020202020204" pitchFamily="34" charset="0"/>
              </a:rPr>
              <a:t>域欺騙和垃圾郵件（垃圾）網站</a:t>
            </a:r>
            <a:endParaRPr lang="zh-CN" altLang="en-US" dirty="0">
              <a:solidFill>
                <a:schemeClr val="tx1"/>
              </a:solidFill>
              <a:latin typeface="+mn-ea"/>
              <a:cs typeface="Arial" panose="020B0604020202020204" pitchFamily="34" charset="0"/>
            </a:endParaRPr>
          </a:p>
        </p:txBody>
      </p:sp>
      <p:sp>
        <p:nvSpPr>
          <p:cNvPr id="5" name="矩形 4">
            <a:extLst>
              <a:ext uri="{FF2B5EF4-FFF2-40B4-BE49-F238E27FC236}">
                <a16:creationId xmlns:a16="http://schemas.microsoft.com/office/drawing/2014/main" xmlns="" id="{F5549471-CAA8-421B-A765-41156CC3A06C}"/>
              </a:ext>
            </a:extLst>
          </p:cNvPr>
          <p:cNvSpPr/>
          <p:nvPr/>
        </p:nvSpPr>
        <p:spPr>
          <a:xfrm>
            <a:off x="2286000" y="1710660"/>
            <a:ext cx="685800"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latin typeface="+mn-ea"/>
                <a:cs typeface="Arial" panose="020B0604020202020204" pitchFamily="34" charset="0"/>
              </a:rPr>
              <a:t>欺騙</a:t>
            </a:r>
          </a:p>
        </p:txBody>
      </p:sp>
      <p:sp>
        <p:nvSpPr>
          <p:cNvPr id="6" name="矩形 5">
            <a:extLst>
              <a:ext uri="{FF2B5EF4-FFF2-40B4-BE49-F238E27FC236}">
                <a16:creationId xmlns:a16="http://schemas.microsoft.com/office/drawing/2014/main" xmlns="" id="{6DD31E0F-56C6-43E3-ADBD-30B40C699165}"/>
              </a:ext>
            </a:extLst>
          </p:cNvPr>
          <p:cNvSpPr/>
          <p:nvPr/>
        </p:nvSpPr>
        <p:spPr>
          <a:xfrm>
            <a:off x="2438400" y="2438400"/>
            <a:ext cx="5715000"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latin typeface="+mn-ea"/>
                <a:cs typeface="Arial" panose="020B0604020202020204" pitchFamily="34" charset="0"/>
              </a:rPr>
              <a:t>試圖通過使用別人的電子郵件或</a:t>
            </a:r>
            <a:r>
              <a:rPr lang="en-US" altLang="zh-TW" dirty="0">
                <a:solidFill>
                  <a:schemeClr val="tx1"/>
                </a:solidFill>
                <a:latin typeface="+mn-ea"/>
                <a:cs typeface="Arial" panose="020B0604020202020204" pitchFamily="34" charset="0"/>
              </a:rPr>
              <a:t>IP</a:t>
            </a:r>
            <a:r>
              <a:rPr lang="zh-TW" altLang="en-US" dirty="0">
                <a:solidFill>
                  <a:schemeClr val="tx1"/>
                </a:solidFill>
                <a:latin typeface="+mn-ea"/>
                <a:cs typeface="Arial" panose="020B0604020202020204" pitchFamily="34" charset="0"/>
              </a:rPr>
              <a:t>地址來隱藏真實身份</a:t>
            </a:r>
            <a:endParaRPr lang="zh-CN" altLang="en-US" dirty="0">
              <a:solidFill>
                <a:schemeClr val="tx1"/>
              </a:solidFill>
              <a:latin typeface="+mn-ea"/>
              <a:cs typeface="Arial" panose="020B0604020202020204" pitchFamily="34" charset="0"/>
            </a:endParaRPr>
          </a:p>
        </p:txBody>
      </p:sp>
      <p:sp>
        <p:nvSpPr>
          <p:cNvPr id="7" name="矩形 6">
            <a:extLst>
              <a:ext uri="{FF2B5EF4-FFF2-40B4-BE49-F238E27FC236}">
                <a16:creationId xmlns:a16="http://schemas.microsoft.com/office/drawing/2014/main" xmlns="" id="{F08D60D3-0A66-4BAD-8C8C-1F3E3D15FA71}"/>
              </a:ext>
            </a:extLst>
          </p:cNvPr>
          <p:cNvSpPr/>
          <p:nvPr/>
        </p:nvSpPr>
        <p:spPr>
          <a:xfrm>
            <a:off x="2286000" y="2974781"/>
            <a:ext cx="914400"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latin typeface="+mn-ea"/>
                <a:cs typeface="Arial" panose="020B0604020202020204" pitchFamily="34" charset="0"/>
              </a:rPr>
              <a:t>域欺騙</a:t>
            </a:r>
          </a:p>
        </p:txBody>
      </p:sp>
      <p:sp>
        <p:nvSpPr>
          <p:cNvPr id="8" name="矩形 7">
            <a:extLst>
              <a:ext uri="{FF2B5EF4-FFF2-40B4-BE49-F238E27FC236}">
                <a16:creationId xmlns:a16="http://schemas.microsoft.com/office/drawing/2014/main" xmlns="" id="{EEB973FE-9742-4DDD-9B54-D548F7090D13}"/>
              </a:ext>
            </a:extLst>
          </p:cNvPr>
          <p:cNvSpPr/>
          <p:nvPr/>
        </p:nvSpPr>
        <p:spPr>
          <a:xfrm>
            <a:off x="3356224" y="3702521"/>
            <a:ext cx="5330575"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latin typeface="+mn-ea"/>
                <a:cs typeface="Arial" panose="020B0604020202020204" pitchFamily="34" charset="0"/>
              </a:rPr>
              <a:t>自動重定向網頁連結到不同的位址，以造福於駭客</a:t>
            </a:r>
          </a:p>
        </p:txBody>
      </p:sp>
      <p:sp>
        <p:nvSpPr>
          <p:cNvPr id="9" name="矩形 8">
            <a:extLst>
              <a:ext uri="{FF2B5EF4-FFF2-40B4-BE49-F238E27FC236}">
                <a16:creationId xmlns:a16="http://schemas.microsoft.com/office/drawing/2014/main" xmlns="" id="{C5C10C6B-6270-4144-98D5-63281F288F43}"/>
              </a:ext>
            </a:extLst>
          </p:cNvPr>
          <p:cNvSpPr/>
          <p:nvPr/>
        </p:nvSpPr>
        <p:spPr>
          <a:xfrm>
            <a:off x="4185862" y="4282281"/>
            <a:ext cx="2519738"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latin typeface="+mn-ea"/>
                <a:cs typeface="Arial" panose="020B0604020202020204" pitchFamily="34" charset="0"/>
              </a:rPr>
              <a:t>垃圾郵件（垃圾）網站</a:t>
            </a:r>
          </a:p>
        </p:txBody>
      </p:sp>
      <p:sp>
        <p:nvSpPr>
          <p:cNvPr id="10" name="矩形 9">
            <a:extLst>
              <a:ext uri="{FF2B5EF4-FFF2-40B4-BE49-F238E27FC236}">
                <a16:creationId xmlns:a16="http://schemas.microsoft.com/office/drawing/2014/main" xmlns="" id="{7B93A270-677B-45FC-ADA6-9788284E3E86}"/>
              </a:ext>
            </a:extLst>
          </p:cNvPr>
          <p:cNvSpPr/>
          <p:nvPr/>
        </p:nvSpPr>
        <p:spPr>
          <a:xfrm>
            <a:off x="838200" y="5410200"/>
            <a:ext cx="5715000"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latin typeface="+mn-ea"/>
                <a:cs typeface="Arial" panose="020B0604020202020204" pitchFamily="34" charset="0"/>
              </a:rPr>
              <a:t>廣告的其他網站的報價集合，其中可能包含惡意程式碼</a:t>
            </a:r>
          </a:p>
        </p:txBody>
      </p:sp>
    </p:spTree>
    <p:extLst>
      <p:ext uri="{BB962C8B-B14F-4D97-AF65-F5344CB8AC3E}">
        <p14:creationId xmlns:p14="http://schemas.microsoft.com/office/powerpoint/2010/main" val="28927791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Sniffing and Man-in-the-Middle Attacks</a:t>
            </a:r>
          </a:p>
        </p:txBody>
      </p:sp>
      <p:sp>
        <p:nvSpPr>
          <p:cNvPr id="3" name="Content Placeholder 2"/>
          <p:cNvSpPr>
            <a:spLocks noGrp="1"/>
          </p:cNvSpPr>
          <p:nvPr>
            <p:ph idx="1"/>
          </p:nvPr>
        </p:nvSpPr>
        <p:spPr/>
        <p:txBody>
          <a:bodyPr/>
          <a:lstStyle/>
          <a:p>
            <a:r>
              <a:rPr lang="en-US" dirty="0"/>
              <a:t>Sniffer</a:t>
            </a:r>
          </a:p>
          <a:p>
            <a:pPr lvl="1"/>
            <a:r>
              <a:rPr lang="en-US" dirty="0"/>
              <a:t>Eavesdropping program monitoring networks</a:t>
            </a:r>
          </a:p>
          <a:p>
            <a:pPr lvl="1"/>
            <a:r>
              <a:rPr lang="en-US" dirty="0"/>
              <a:t>Can identify network trouble spots</a:t>
            </a:r>
          </a:p>
          <a:p>
            <a:pPr lvl="1"/>
            <a:r>
              <a:rPr lang="en-US" dirty="0"/>
              <a:t>Can be used by criminals to steal proprietary information</a:t>
            </a:r>
          </a:p>
          <a:p>
            <a:r>
              <a:rPr lang="en-US" dirty="0"/>
              <a:t>E-mail wiretaps</a:t>
            </a:r>
          </a:p>
          <a:p>
            <a:pPr lvl="1"/>
            <a:r>
              <a:rPr lang="en-US" dirty="0"/>
              <a:t>Recording e-mails at the mail server level</a:t>
            </a:r>
          </a:p>
          <a:p>
            <a:r>
              <a:rPr lang="en-US" dirty="0"/>
              <a:t>Man-in-the-middle attack</a:t>
            </a:r>
          </a:p>
          <a:p>
            <a:pPr lvl="1"/>
            <a:r>
              <a:rPr lang="en-US" dirty="0"/>
              <a:t>Attacker intercepts and changes communication between two parties who believe they are communicating directly</a:t>
            </a:r>
          </a:p>
        </p:txBody>
      </p:sp>
      <p:sp>
        <p:nvSpPr>
          <p:cNvPr id="4" name="矩形 3">
            <a:extLst>
              <a:ext uri="{FF2B5EF4-FFF2-40B4-BE49-F238E27FC236}">
                <a16:creationId xmlns:a16="http://schemas.microsoft.com/office/drawing/2014/main" xmlns="" id="{1D772797-FD60-476A-932B-503A3D4848C7}"/>
              </a:ext>
            </a:extLst>
          </p:cNvPr>
          <p:cNvSpPr/>
          <p:nvPr/>
        </p:nvSpPr>
        <p:spPr>
          <a:xfrm>
            <a:off x="458056" y="1274552"/>
            <a:ext cx="2056544"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嗅探和中間人攻擊</a:t>
            </a:r>
            <a:endPar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5" name="矩形 4">
            <a:extLst>
              <a:ext uri="{FF2B5EF4-FFF2-40B4-BE49-F238E27FC236}">
                <a16:creationId xmlns:a16="http://schemas.microsoft.com/office/drawing/2014/main" xmlns="" id="{56C24F41-61D3-49AE-8274-AFEB7FCEDAEC}"/>
              </a:ext>
            </a:extLst>
          </p:cNvPr>
          <p:cNvSpPr/>
          <p:nvPr/>
        </p:nvSpPr>
        <p:spPr>
          <a:xfrm>
            <a:off x="1824518" y="1699523"/>
            <a:ext cx="914400"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latin typeface="+mn-ea"/>
                <a:cs typeface="Arial" panose="020B0604020202020204" pitchFamily="34" charset="0"/>
              </a:rPr>
              <a:t>嗅探器</a:t>
            </a:r>
          </a:p>
        </p:txBody>
      </p:sp>
      <p:sp>
        <p:nvSpPr>
          <p:cNvPr id="6" name="矩形 5">
            <a:extLst>
              <a:ext uri="{FF2B5EF4-FFF2-40B4-BE49-F238E27FC236}">
                <a16:creationId xmlns:a16="http://schemas.microsoft.com/office/drawing/2014/main" xmlns="" id="{FD2DE6E1-B303-47DE-98F8-C7747827DF98}"/>
              </a:ext>
            </a:extLst>
          </p:cNvPr>
          <p:cNvSpPr/>
          <p:nvPr/>
        </p:nvSpPr>
        <p:spPr>
          <a:xfrm>
            <a:off x="6324600" y="2032442"/>
            <a:ext cx="2057400"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latin typeface="+mn-ea"/>
                <a:cs typeface="Arial" panose="020B0604020202020204" pitchFamily="34" charset="0"/>
              </a:rPr>
              <a:t>竊聽</a:t>
            </a:r>
            <a:r>
              <a:rPr lang="zh-CN" altLang="en-US" dirty="0">
                <a:solidFill>
                  <a:schemeClr val="tx1"/>
                </a:solidFill>
                <a:latin typeface="+mn-ea"/>
                <a:cs typeface="Arial" panose="020B0604020202020204" pitchFamily="34" charset="0"/>
              </a:rPr>
              <a:t>程式</a:t>
            </a:r>
            <a:r>
              <a:rPr lang="zh-TW" altLang="en-US" dirty="0">
                <a:solidFill>
                  <a:schemeClr val="tx1"/>
                </a:solidFill>
                <a:latin typeface="+mn-ea"/>
                <a:cs typeface="Arial" panose="020B0604020202020204" pitchFamily="34" charset="0"/>
              </a:rPr>
              <a:t>監測網路</a:t>
            </a:r>
          </a:p>
        </p:txBody>
      </p:sp>
      <p:sp>
        <p:nvSpPr>
          <p:cNvPr id="7" name="矩形 6">
            <a:extLst>
              <a:ext uri="{FF2B5EF4-FFF2-40B4-BE49-F238E27FC236}">
                <a16:creationId xmlns:a16="http://schemas.microsoft.com/office/drawing/2014/main" xmlns="" id="{9F6EE89C-10C6-4398-806F-E159475537B1}"/>
              </a:ext>
            </a:extLst>
          </p:cNvPr>
          <p:cNvSpPr/>
          <p:nvPr/>
        </p:nvSpPr>
        <p:spPr>
          <a:xfrm>
            <a:off x="5105400" y="2455652"/>
            <a:ext cx="2057400"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latin typeface="+mn-ea"/>
                <a:cs typeface="Arial" panose="020B0604020202020204" pitchFamily="34" charset="0"/>
              </a:rPr>
              <a:t>能確定網路故障點</a:t>
            </a:r>
          </a:p>
        </p:txBody>
      </p:sp>
      <p:sp>
        <p:nvSpPr>
          <p:cNvPr id="8" name="矩形 7">
            <a:extLst>
              <a:ext uri="{FF2B5EF4-FFF2-40B4-BE49-F238E27FC236}">
                <a16:creationId xmlns:a16="http://schemas.microsoft.com/office/drawing/2014/main" xmlns="" id="{54ECE955-8C0C-4D68-B710-4D71CC2ED02B}"/>
              </a:ext>
            </a:extLst>
          </p:cNvPr>
          <p:cNvSpPr/>
          <p:nvPr/>
        </p:nvSpPr>
        <p:spPr>
          <a:xfrm>
            <a:off x="936660" y="3139538"/>
            <a:ext cx="3635340"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latin typeface="+mn-ea"/>
                <a:cs typeface="Arial" panose="020B0604020202020204" pitchFamily="34" charset="0"/>
              </a:rPr>
              <a:t>可以被犯罪分子用來竊取專有資訊</a:t>
            </a:r>
          </a:p>
        </p:txBody>
      </p:sp>
      <p:sp>
        <p:nvSpPr>
          <p:cNvPr id="9" name="矩形 8">
            <a:extLst>
              <a:ext uri="{FF2B5EF4-FFF2-40B4-BE49-F238E27FC236}">
                <a16:creationId xmlns:a16="http://schemas.microsoft.com/office/drawing/2014/main" xmlns="" id="{17B729B0-F203-4C2A-9C2B-D2033A0E4C03}"/>
              </a:ext>
            </a:extLst>
          </p:cNvPr>
          <p:cNvSpPr/>
          <p:nvPr/>
        </p:nvSpPr>
        <p:spPr>
          <a:xfrm>
            <a:off x="3200400" y="3533907"/>
            <a:ext cx="1676400"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latin typeface="+mn-ea"/>
                <a:cs typeface="Arial" panose="020B0604020202020204" pitchFamily="34" charset="0"/>
              </a:rPr>
              <a:t>電子郵件竊聽</a:t>
            </a:r>
          </a:p>
        </p:txBody>
      </p:sp>
      <p:sp>
        <p:nvSpPr>
          <p:cNvPr id="10" name="矩形 9">
            <a:extLst>
              <a:ext uri="{FF2B5EF4-FFF2-40B4-BE49-F238E27FC236}">
                <a16:creationId xmlns:a16="http://schemas.microsoft.com/office/drawing/2014/main" xmlns="" id="{BB5CA7A8-4C0C-4088-B62D-0C3DF618E59B}"/>
              </a:ext>
            </a:extLst>
          </p:cNvPr>
          <p:cNvSpPr/>
          <p:nvPr/>
        </p:nvSpPr>
        <p:spPr>
          <a:xfrm>
            <a:off x="936660" y="4136356"/>
            <a:ext cx="3787740"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latin typeface="+mn-ea"/>
                <a:cs typeface="Arial" panose="020B0604020202020204" pitchFamily="34" charset="0"/>
              </a:rPr>
              <a:t>記錄在郵件伺服器</a:t>
            </a:r>
            <a:r>
              <a:rPr lang="zh-CN" altLang="en-US" dirty="0">
                <a:solidFill>
                  <a:schemeClr val="tx1"/>
                </a:solidFill>
                <a:latin typeface="+mn-ea"/>
                <a:cs typeface="Arial" panose="020B0604020202020204" pitchFamily="34" charset="0"/>
              </a:rPr>
              <a:t>層</a:t>
            </a:r>
            <a:r>
              <a:rPr lang="zh-TW" altLang="en-US" dirty="0">
                <a:solidFill>
                  <a:schemeClr val="tx1"/>
                </a:solidFill>
                <a:latin typeface="+mn-ea"/>
                <a:cs typeface="Arial" panose="020B0604020202020204" pitchFamily="34" charset="0"/>
              </a:rPr>
              <a:t>的電子郵件</a:t>
            </a:r>
          </a:p>
        </p:txBody>
      </p:sp>
      <p:sp>
        <p:nvSpPr>
          <p:cNvPr id="11" name="矩形 10">
            <a:extLst>
              <a:ext uri="{FF2B5EF4-FFF2-40B4-BE49-F238E27FC236}">
                <a16:creationId xmlns:a16="http://schemas.microsoft.com/office/drawing/2014/main" xmlns="" id="{2BAB5924-3072-4B89-90B5-A24440E64947}"/>
              </a:ext>
            </a:extLst>
          </p:cNvPr>
          <p:cNvSpPr/>
          <p:nvPr/>
        </p:nvSpPr>
        <p:spPr>
          <a:xfrm>
            <a:off x="4724400" y="4482172"/>
            <a:ext cx="1371600"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latin typeface="+mn-ea"/>
                <a:cs typeface="Arial" panose="020B0604020202020204" pitchFamily="34" charset="0"/>
              </a:rPr>
              <a:t>中間人攻擊</a:t>
            </a:r>
          </a:p>
        </p:txBody>
      </p:sp>
      <p:sp>
        <p:nvSpPr>
          <p:cNvPr id="12" name="矩形 11">
            <a:extLst>
              <a:ext uri="{FF2B5EF4-FFF2-40B4-BE49-F238E27FC236}">
                <a16:creationId xmlns:a16="http://schemas.microsoft.com/office/drawing/2014/main" xmlns="" id="{00B3EA69-2597-4938-A2CB-5615D90A821C}"/>
              </a:ext>
            </a:extLst>
          </p:cNvPr>
          <p:cNvSpPr/>
          <p:nvPr/>
        </p:nvSpPr>
        <p:spPr>
          <a:xfrm>
            <a:off x="1143000" y="5555485"/>
            <a:ext cx="6019800"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latin typeface="+mn-ea"/>
                <a:cs typeface="Arial" panose="020B0604020202020204" pitchFamily="34" charset="0"/>
              </a:rPr>
              <a:t>攻擊者截獲並修改雙方</a:t>
            </a:r>
            <a:r>
              <a:rPr lang="zh-CN" altLang="en-US" dirty="0">
                <a:solidFill>
                  <a:schemeClr val="tx1"/>
                </a:solidFill>
                <a:latin typeface="+mn-ea"/>
                <a:cs typeface="Arial" panose="020B0604020202020204" pitchFamily="34" charset="0"/>
              </a:rPr>
              <a:t>間</a:t>
            </a:r>
            <a:r>
              <a:rPr lang="zh-TW" altLang="en-US" dirty="0">
                <a:solidFill>
                  <a:schemeClr val="tx1"/>
                </a:solidFill>
                <a:latin typeface="+mn-ea"/>
                <a:cs typeface="Arial" panose="020B0604020202020204" pitchFamily="34" charset="0"/>
              </a:rPr>
              <a:t>相信他們是直接通信的通信</a:t>
            </a:r>
          </a:p>
        </p:txBody>
      </p:sp>
    </p:spTree>
    <p:extLst>
      <p:ext uri="{BB962C8B-B14F-4D97-AF65-F5344CB8AC3E}">
        <p14:creationId xmlns:p14="http://schemas.microsoft.com/office/powerpoint/2010/main" val="3079573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Denial of Service (DoS) and Distributed Denial of Service (DDoS) Attacks</a:t>
            </a:r>
          </a:p>
        </p:txBody>
      </p:sp>
      <p:sp>
        <p:nvSpPr>
          <p:cNvPr id="3" name="Content Placeholder 2"/>
          <p:cNvSpPr>
            <a:spLocks noGrp="1"/>
          </p:cNvSpPr>
          <p:nvPr>
            <p:ph idx="1"/>
          </p:nvPr>
        </p:nvSpPr>
        <p:spPr/>
        <p:txBody>
          <a:bodyPr/>
          <a:lstStyle/>
          <a:p>
            <a:r>
              <a:rPr lang="en-US" dirty="0"/>
              <a:t>Denial of service (DoS) attack</a:t>
            </a:r>
          </a:p>
          <a:p>
            <a:pPr lvl="1"/>
            <a:r>
              <a:rPr lang="en-US" dirty="0"/>
              <a:t>Flooding website with pings and page requests</a:t>
            </a:r>
          </a:p>
          <a:p>
            <a:pPr lvl="1"/>
            <a:r>
              <a:rPr lang="en-US" dirty="0"/>
              <a:t>Overwhelm and can shut down site’s web servers</a:t>
            </a:r>
          </a:p>
          <a:p>
            <a:pPr lvl="1"/>
            <a:r>
              <a:rPr lang="en-US" dirty="0"/>
              <a:t>Often accompanied by blackmail attempts</a:t>
            </a:r>
          </a:p>
          <a:p>
            <a:pPr lvl="1"/>
            <a:r>
              <a:rPr lang="en-US" dirty="0"/>
              <a:t>Botnets</a:t>
            </a:r>
          </a:p>
          <a:p>
            <a:r>
              <a:rPr lang="en-US" dirty="0"/>
              <a:t>Distributed Denial of Service (DDoS) attack</a:t>
            </a:r>
          </a:p>
          <a:p>
            <a:pPr lvl="1"/>
            <a:endParaRPr lang="en-US" dirty="0"/>
          </a:p>
          <a:p>
            <a:pPr lvl="1"/>
            <a:r>
              <a:rPr lang="en-US" dirty="0"/>
              <a:t>Uses hundreds or thousands of computers to attack target network</a:t>
            </a:r>
          </a:p>
          <a:p>
            <a:pPr lvl="1"/>
            <a:endParaRPr lang="en-US" dirty="0"/>
          </a:p>
          <a:p>
            <a:pPr lvl="1"/>
            <a:r>
              <a:rPr lang="en-US" dirty="0"/>
              <a:t>Can use devices from Internet of Things, mobile devices</a:t>
            </a:r>
          </a:p>
          <a:p>
            <a:r>
              <a:rPr lang="en-US" dirty="0"/>
              <a:t>DDoS smokescreening</a:t>
            </a:r>
          </a:p>
        </p:txBody>
      </p:sp>
      <p:sp>
        <p:nvSpPr>
          <p:cNvPr id="4" name="矩形 3">
            <a:extLst>
              <a:ext uri="{FF2B5EF4-FFF2-40B4-BE49-F238E27FC236}">
                <a16:creationId xmlns:a16="http://schemas.microsoft.com/office/drawing/2014/main" xmlns="" id="{99491618-AC84-44D8-879D-A222DF1CCCF4}"/>
              </a:ext>
            </a:extLst>
          </p:cNvPr>
          <p:cNvSpPr/>
          <p:nvPr/>
        </p:nvSpPr>
        <p:spPr>
          <a:xfrm>
            <a:off x="457200" y="1282386"/>
            <a:ext cx="1684106"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阻斷服務攻擊</a:t>
            </a:r>
          </a:p>
        </p:txBody>
      </p:sp>
      <p:sp>
        <p:nvSpPr>
          <p:cNvPr id="5" name="矩形 4">
            <a:extLst>
              <a:ext uri="{FF2B5EF4-FFF2-40B4-BE49-F238E27FC236}">
                <a16:creationId xmlns:a16="http://schemas.microsoft.com/office/drawing/2014/main" xmlns="" id="{7875C0C2-EB51-4BB6-AE35-34DE9710D8AE}"/>
              </a:ext>
            </a:extLst>
          </p:cNvPr>
          <p:cNvSpPr/>
          <p:nvPr/>
        </p:nvSpPr>
        <p:spPr>
          <a:xfrm>
            <a:off x="5410200" y="1412846"/>
            <a:ext cx="1676400"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阻斷服務攻擊</a:t>
            </a:r>
          </a:p>
        </p:txBody>
      </p:sp>
      <p:sp>
        <p:nvSpPr>
          <p:cNvPr id="6" name="矩形 5">
            <a:extLst>
              <a:ext uri="{FF2B5EF4-FFF2-40B4-BE49-F238E27FC236}">
                <a16:creationId xmlns:a16="http://schemas.microsoft.com/office/drawing/2014/main" xmlns="" id="{C3439E95-8FA8-4785-B558-BBBCA862135B}"/>
              </a:ext>
            </a:extLst>
          </p:cNvPr>
          <p:cNvSpPr/>
          <p:nvPr/>
        </p:nvSpPr>
        <p:spPr>
          <a:xfrm>
            <a:off x="6550631" y="1811098"/>
            <a:ext cx="2136169" cy="461452"/>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帶有洪水般</a:t>
            </a:r>
            <a:r>
              <a:rPr lang="en-US" altLang="zh-CN"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ping</a:t>
            </a: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和</a:t>
            </a:r>
            <a:r>
              <a:rPr lang="en-US" altLang="zh-CN"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page</a:t>
            </a: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請求的網站</a:t>
            </a:r>
            <a:endPar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xmlns="" id="{C9BFF299-29CE-455F-A4F2-39BB6E60A9B1}"/>
              </a:ext>
            </a:extLst>
          </p:cNvPr>
          <p:cNvSpPr/>
          <p:nvPr/>
        </p:nvSpPr>
        <p:spPr>
          <a:xfrm>
            <a:off x="6781800" y="2307054"/>
            <a:ext cx="2286000" cy="571294"/>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壓倒並且可以關閉網站的</a:t>
            </a:r>
            <a:r>
              <a:rPr lang="en-US" altLang="zh-TW"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web</a:t>
            </a:r>
            <a:r>
              <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伺服器</a:t>
            </a:r>
          </a:p>
        </p:txBody>
      </p:sp>
      <p:sp>
        <p:nvSpPr>
          <p:cNvPr id="8" name="矩形 7">
            <a:extLst>
              <a:ext uri="{FF2B5EF4-FFF2-40B4-BE49-F238E27FC236}">
                <a16:creationId xmlns:a16="http://schemas.microsoft.com/office/drawing/2014/main" xmlns="" id="{58543007-0EEE-42B5-A6FC-ECE7DCA5A961}"/>
              </a:ext>
            </a:extLst>
          </p:cNvPr>
          <p:cNvSpPr/>
          <p:nvPr/>
        </p:nvSpPr>
        <p:spPr>
          <a:xfrm>
            <a:off x="5943600" y="2912852"/>
            <a:ext cx="1828800"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常伴有勒索企圖</a:t>
            </a:r>
          </a:p>
        </p:txBody>
      </p:sp>
      <p:sp>
        <p:nvSpPr>
          <p:cNvPr id="9" name="矩形 8">
            <a:extLst>
              <a:ext uri="{FF2B5EF4-FFF2-40B4-BE49-F238E27FC236}">
                <a16:creationId xmlns:a16="http://schemas.microsoft.com/office/drawing/2014/main" xmlns="" id="{6347823A-6751-4EC5-BF46-05C2B7992B7D}"/>
              </a:ext>
            </a:extLst>
          </p:cNvPr>
          <p:cNvSpPr/>
          <p:nvPr/>
        </p:nvSpPr>
        <p:spPr>
          <a:xfrm>
            <a:off x="2133600" y="3247126"/>
            <a:ext cx="1143000"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僵屍網路</a:t>
            </a:r>
          </a:p>
        </p:txBody>
      </p:sp>
      <p:sp>
        <p:nvSpPr>
          <p:cNvPr id="10" name="矩形 9">
            <a:extLst>
              <a:ext uri="{FF2B5EF4-FFF2-40B4-BE49-F238E27FC236}">
                <a16:creationId xmlns:a16="http://schemas.microsoft.com/office/drawing/2014/main" xmlns="" id="{79CD65F0-0661-4A72-BCA9-3745AF97DAB8}"/>
              </a:ext>
            </a:extLst>
          </p:cNvPr>
          <p:cNvSpPr/>
          <p:nvPr/>
        </p:nvSpPr>
        <p:spPr>
          <a:xfrm>
            <a:off x="685800" y="4191000"/>
            <a:ext cx="3429000"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分散式阻斷服務（</a:t>
            </a:r>
            <a:r>
              <a:rPr lang="en-US" altLang="zh-TW"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DDoS</a:t>
            </a:r>
            <a:r>
              <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）攻擊</a:t>
            </a:r>
          </a:p>
        </p:txBody>
      </p:sp>
      <p:sp>
        <p:nvSpPr>
          <p:cNvPr id="11" name="矩形 10">
            <a:extLst>
              <a:ext uri="{FF2B5EF4-FFF2-40B4-BE49-F238E27FC236}">
                <a16:creationId xmlns:a16="http://schemas.microsoft.com/office/drawing/2014/main" xmlns="" id="{7449F312-2C83-47A7-9F0F-498A82A0EEFE}"/>
              </a:ext>
            </a:extLst>
          </p:cNvPr>
          <p:cNvSpPr/>
          <p:nvPr/>
        </p:nvSpPr>
        <p:spPr>
          <a:xfrm>
            <a:off x="1219200" y="4976707"/>
            <a:ext cx="3962400"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使用數百或數千</a:t>
            </a: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的</a:t>
            </a:r>
            <a:r>
              <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電腦攻擊目標網路</a:t>
            </a:r>
          </a:p>
        </p:txBody>
      </p:sp>
      <p:sp>
        <p:nvSpPr>
          <p:cNvPr id="12" name="矩形 11">
            <a:extLst>
              <a:ext uri="{FF2B5EF4-FFF2-40B4-BE49-F238E27FC236}">
                <a16:creationId xmlns:a16="http://schemas.microsoft.com/office/drawing/2014/main" xmlns="" id="{B039D01C-6CD4-4D64-BE57-6BD87966A709}"/>
              </a:ext>
            </a:extLst>
          </p:cNvPr>
          <p:cNvSpPr/>
          <p:nvPr/>
        </p:nvSpPr>
        <p:spPr>
          <a:xfrm>
            <a:off x="1226906" y="5634360"/>
            <a:ext cx="4335694"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可以使用設備的物聯網，移動互聯網設備</a:t>
            </a:r>
          </a:p>
        </p:txBody>
      </p:sp>
      <p:sp>
        <p:nvSpPr>
          <p:cNvPr id="13" name="矩形 12">
            <a:extLst>
              <a:ext uri="{FF2B5EF4-FFF2-40B4-BE49-F238E27FC236}">
                <a16:creationId xmlns:a16="http://schemas.microsoft.com/office/drawing/2014/main" xmlns="" id="{E544CEB3-1672-41B3-9AB7-EFBD95B93565}"/>
              </a:ext>
            </a:extLst>
          </p:cNvPr>
          <p:cNvSpPr/>
          <p:nvPr/>
        </p:nvSpPr>
        <p:spPr>
          <a:xfrm>
            <a:off x="4419600" y="6004465"/>
            <a:ext cx="1447800"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TW"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DDoS</a:t>
            </a: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煙幕</a:t>
            </a:r>
            <a:endPar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14" name="矩形 13">
            <a:extLst>
              <a:ext uri="{FF2B5EF4-FFF2-40B4-BE49-F238E27FC236}">
                <a16:creationId xmlns:a16="http://schemas.microsoft.com/office/drawing/2014/main" xmlns="" id="{9C130A94-5D90-486D-9261-BF386CF96BE1}"/>
              </a:ext>
            </a:extLst>
          </p:cNvPr>
          <p:cNvSpPr/>
          <p:nvPr/>
        </p:nvSpPr>
        <p:spPr>
          <a:xfrm>
            <a:off x="377146" y="70800"/>
            <a:ext cx="2747053" cy="36374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阻斷服務</a:t>
            </a:r>
            <a:r>
              <a:rPr lang="zh-CN"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和分布式服務。</a:t>
            </a:r>
            <a:endParaRPr lang="zh-TW" altLang="en-US"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endParaRPr>
          </a:p>
        </p:txBody>
      </p:sp>
    </p:spTree>
    <p:extLst>
      <p:ext uri="{BB962C8B-B14F-4D97-AF65-F5344CB8AC3E}">
        <p14:creationId xmlns:p14="http://schemas.microsoft.com/office/powerpoint/2010/main" val="4248989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Insider Attacks</a:t>
            </a:r>
          </a:p>
        </p:txBody>
      </p:sp>
      <p:sp>
        <p:nvSpPr>
          <p:cNvPr id="3" name="Content Placeholder 2"/>
          <p:cNvSpPr>
            <a:spLocks noGrp="1"/>
          </p:cNvSpPr>
          <p:nvPr>
            <p:ph idx="1"/>
          </p:nvPr>
        </p:nvSpPr>
        <p:spPr/>
        <p:txBody>
          <a:bodyPr/>
          <a:lstStyle/>
          <a:p>
            <a:r>
              <a:rPr lang="en-US" dirty="0"/>
              <a:t>Largest threat to business institutions come from insider embezzlement</a:t>
            </a:r>
          </a:p>
          <a:p>
            <a:r>
              <a:rPr lang="en-US" dirty="0"/>
              <a:t>Employee access to privileged information</a:t>
            </a:r>
          </a:p>
          <a:p>
            <a:r>
              <a:rPr lang="en-US" dirty="0"/>
              <a:t>Poor security procedures</a:t>
            </a:r>
          </a:p>
          <a:p>
            <a:r>
              <a:rPr lang="en-US" dirty="0"/>
              <a:t>Insiders more likely to be source of cyberattacks than outsiders</a:t>
            </a:r>
          </a:p>
        </p:txBody>
      </p:sp>
      <p:sp>
        <p:nvSpPr>
          <p:cNvPr id="4" name="矩形 3"/>
          <p:cNvSpPr/>
          <p:nvPr/>
        </p:nvSpPr>
        <p:spPr>
          <a:xfrm>
            <a:off x="3467100" y="764013"/>
            <a:ext cx="1562100" cy="54864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sz="2400" dirty="0">
                <a:solidFill>
                  <a:schemeClr val="tx1"/>
                </a:solidFill>
                <a:latin typeface="+mn-ea"/>
              </a:rPr>
              <a:t>內幕攻擊</a:t>
            </a:r>
          </a:p>
        </p:txBody>
      </p:sp>
      <p:sp>
        <p:nvSpPr>
          <p:cNvPr id="5" name="矩形 4"/>
          <p:cNvSpPr/>
          <p:nvPr/>
        </p:nvSpPr>
        <p:spPr>
          <a:xfrm>
            <a:off x="4267200" y="2057400"/>
            <a:ext cx="4419600" cy="459211"/>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latin typeface="+mn-ea"/>
              </a:rPr>
              <a:t>商業機構面臨的最大威脅來自內部盜用</a:t>
            </a:r>
          </a:p>
        </p:txBody>
      </p:sp>
      <p:sp>
        <p:nvSpPr>
          <p:cNvPr id="6" name="矩形 5"/>
          <p:cNvSpPr/>
          <p:nvPr/>
        </p:nvSpPr>
        <p:spPr>
          <a:xfrm>
            <a:off x="6144208" y="3045662"/>
            <a:ext cx="2971800" cy="306811"/>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latin typeface="+mn-ea"/>
              </a:rPr>
              <a:t>員工訪問特權信息</a:t>
            </a:r>
          </a:p>
        </p:txBody>
      </p:sp>
      <p:sp>
        <p:nvSpPr>
          <p:cNvPr id="7" name="矩形 6"/>
          <p:cNvSpPr/>
          <p:nvPr/>
        </p:nvSpPr>
        <p:spPr>
          <a:xfrm>
            <a:off x="3048000" y="4443138"/>
            <a:ext cx="4419600" cy="82311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latin typeface="+mn-ea"/>
              </a:rPr>
              <a:t>內部人士比外人更有可能成為網絡攻擊的來源</a:t>
            </a:r>
          </a:p>
        </p:txBody>
      </p:sp>
      <p:sp>
        <p:nvSpPr>
          <p:cNvPr id="8" name="矩形 7"/>
          <p:cNvSpPr/>
          <p:nvPr/>
        </p:nvSpPr>
        <p:spPr>
          <a:xfrm>
            <a:off x="4749282" y="3607276"/>
            <a:ext cx="2971800" cy="306811"/>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latin typeface="+mn-ea"/>
              </a:rPr>
              <a:t>安全程序較差</a:t>
            </a:r>
          </a:p>
        </p:txBody>
      </p:sp>
    </p:spTree>
    <p:extLst>
      <p:ext uri="{BB962C8B-B14F-4D97-AF65-F5344CB8AC3E}">
        <p14:creationId xmlns:p14="http://schemas.microsoft.com/office/powerpoint/2010/main" val="2992513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Poorly Designed Software</a:t>
            </a:r>
          </a:p>
        </p:txBody>
      </p:sp>
      <p:sp>
        <p:nvSpPr>
          <p:cNvPr id="3" name="Content Placeholder 2"/>
          <p:cNvSpPr>
            <a:spLocks noGrp="1"/>
          </p:cNvSpPr>
          <p:nvPr>
            <p:ph idx="1"/>
          </p:nvPr>
        </p:nvSpPr>
        <p:spPr/>
        <p:txBody>
          <a:bodyPr/>
          <a:lstStyle/>
          <a:p>
            <a:r>
              <a:rPr lang="en-US" dirty="0"/>
              <a:t>Increase in complexity of and demand for software has led to increase in flaws and vulnerabilities</a:t>
            </a:r>
          </a:p>
          <a:p>
            <a:r>
              <a:rPr lang="en-US" dirty="0"/>
              <a:t>SQL injection attacks</a:t>
            </a:r>
          </a:p>
          <a:p>
            <a:r>
              <a:rPr lang="en-US" dirty="0"/>
              <a:t>Zero-day vulnerability</a:t>
            </a:r>
          </a:p>
          <a:p>
            <a:r>
              <a:rPr lang="en-US" dirty="0"/>
              <a:t>Heartbleed bug</a:t>
            </a:r>
          </a:p>
        </p:txBody>
      </p:sp>
      <p:sp>
        <p:nvSpPr>
          <p:cNvPr id="4" name="矩形 3"/>
          <p:cNvSpPr/>
          <p:nvPr/>
        </p:nvSpPr>
        <p:spPr>
          <a:xfrm>
            <a:off x="5410200" y="833480"/>
            <a:ext cx="2438400" cy="48782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latin typeface="+mn-ea"/>
              </a:rPr>
              <a:t>設計不良的軟件</a:t>
            </a:r>
          </a:p>
        </p:txBody>
      </p:sp>
      <p:sp>
        <p:nvSpPr>
          <p:cNvPr id="5" name="矩形 4"/>
          <p:cNvSpPr/>
          <p:nvPr/>
        </p:nvSpPr>
        <p:spPr>
          <a:xfrm>
            <a:off x="4953000" y="2496951"/>
            <a:ext cx="4419600" cy="82311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sz="1600" dirty="0">
                <a:solidFill>
                  <a:schemeClr val="tx1"/>
                </a:solidFill>
                <a:latin typeface="+mn-ea"/>
              </a:rPr>
              <a:t>軟件複雜性和需求的增加導致漏洞和漏洞的增加</a:t>
            </a:r>
          </a:p>
        </p:txBody>
      </p:sp>
      <p:sp>
        <p:nvSpPr>
          <p:cNvPr id="6" name="矩形 5"/>
          <p:cNvSpPr/>
          <p:nvPr/>
        </p:nvSpPr>
        <p:spPr>
          <a:xfrm>
            <a:off x="2903220" y="3023095"/>
            <a:ext cx="1790700" cy="227203"/>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TW" dirty="0">
                <a:solidFill>
                  <a:schemeClr val="tx1"/>
                </a:solidFill>
                <a:latin typeface="+mn-ea"/>
              </a:rPr>
              <a:t>SQL</a:t>
            </a:r>
            <a:r>
              <a:rPr lang="zh-TW" altLang="en-US" dirty="0">
                <a:solidFill>
                  <a:schemeClr val="tx1"/>
                </a:solidFill>
                <a:latin typeface="+mn-ea"/>
              </a:rPr>
              <a:t>注入攻擊</a:t>
            </a:r>
          </a:p>
        </p:txBody>
      </p:sp>
      <p:sp>
        <p:nvSpPr>
          <p:cNvPr id="7" name="矩形 6"/>
          <p:cNvSpPr/>
          <p:nvPr/>
        </p:nvSpPr>
        <p:spPr>
          <a:xfrm>
            <a:off x="2438400" y="3647818"/>
            <a:ext cx="1828800" cy="279607"/>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latin typeface="+mn-ea"/>
              </a:rPr>
              <a:t>零時差漏洞</a:t>
            </a:r>
          </a:p>
        </p:txBody>
      </p:sp>
      <p:sp>
        <p:nvSpPr>
          <p:cNvPr id="8" name="矩形 7"/>
          <p:cNvSpPr/>
          <p:nvPr/>
        </p:nvSpPr>
        <p:spPr>
          <a:xfrm>
            <a:off x="608103" y="4395799"/>
            <a:ext cx="2181031" cy="573441"/>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TW" dirty="0">
                <a:solidFill>
                  <a:schemeClr val="tx1"/>
                </a:solidFill>
                <a:latin typeface="+mn-ea"/>
              </a:rPr>
              <a:t>Heartbleed </a:t>
            </a:r>
            <a:r>
              <a:rPr lang="zh-TW" altLang="en-US" dirty="0">
                <a:solidFill>
                  <a:schemeClr val="tx1"/>
                </a:solidFill>
                <a:latin typeface="+mn-ea"/>
              </a:rPr>
              <a:t>漏洞*</a:t>
            </a:r>
            <a:endParaRPr lang="en-US" altLang="zh-TW" dirty="0">
              <a:solidFill>
                <a:schemeClr val="tx1"/>
              </a:solidFill>
              <a:latin typeface="+mn-ea"/>
            </a:endParaRPr>
          </a:p>
        </p:txBody>
      </p:sp>
      <p:sp>
        <p:nvSpPr>
          <p:cNvPr id="9" name="矩形 8"/>
          <p:cNvSpPr/>
          <p:nvPr/>
        </p:nvSpPr>
        <p:spPr>
          <a:xfrm>
            <a:off x="2873254" y="4410354"/>
            <a:ext cx="5298233" cy="1694892"/>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dirty="0">
                <a:solidFill>
                  <a:schemeClr val="tx1"/>
                </a:solidFill>
                <a:latin typeface="+mn-ea"/>
              </a:rPr>
              <a:t>這個漏洞存在</a:t>
            </a:r>
            <a:r>
              <a:rPr lang="en-US" altLang="zh-TW" dirty="0">
                <a:solidFill>
                  <a:schemeClr val="tx1"/>
                </a:solidFill>
                <a:latin typeface="+mn-ea"/>
              </a:rPr>
              <a:t>OpenSSL</a:t>
            </a:r>
            <a:r>
              <a:rPr lang="zh-TW" altLang="en-US" dirty="0">
                <a:solidFill>
                  <a:schemeClr val="tx1"/>
                </a:solidFill>
                <a:latin typeface="+mn-ea"/>
              </a:rPr>
              <a:t>的</a:t>
            </a:r>
            <a:r>
              <a:rPr lang="en-US" altLang="zh-TW" dirty="0">
                <a:solidFill>
                  <a:schemeClr val="tx1"/>
                </a:solidFill>
                <a:latin typeface="+mn-ea"/>
              </a:rPr>
              <a:t>TLS/DTLS </a:t>
            </a:r>
            <a:r>
              <a:rPr lang="zh-TW" altLang="en-US" dirty="0">
                <a:solidFill>
                  <a:schemeClr val="tx1"/>
                </a:solidFill>
                <a:latin typeface="+mn-ea"/>
              </a:rPr>
              <a:t>傳輸安全層的</a:t>
            </a:r>
            <a:r>
              <a:rPr lang="en-US" altLang="zh-TW" dirty="0">
                <a:solidFill>
                  <a:schemeClr val="tx1"/>
                </a:solidFill>
                <a:latin typeface="+mn-ea"/>
              </a:rPr>
              <a:t>heartbeat</a:t>
            </a:r>
            <a:r>
              <a:rPr lang="zh-TW" altLang="en-US" dirty="0">
                <a:solidFill>
                  <a:schemeClr val="tx1"/>
                </a:solidFill>
                <a:latin typeface="+mn-ea"/>
              </a:rPr>
              <a:t>（心跳）擴充功能之中，該漏洞受到攻擊時會造成記憶體內容的外洩，可能從伺服器端外洩到客戶端，或者由客戶端外洩到伺服器端，因此研究人員將它命名為</a:t>
            </a:r>
            <a:r>
              <a:rPr lang="en-US" altLang="zh-TW" dirty="0">
                <a:solidFill>
                  <a:schemeClr val="tx1"/>
                </a:solidFill>
                <a:latin typeface="+mn-ea"/>
              </a:rPr>
              <a:t>Heartbleed bug</a:t>
            </a:r>
            <a:r>
              <a:rPr lang="zh-TW" altLang="en-US" dirty="0">
                <a:solidFill>
                  <a:schemeClr val="tx1"/>
                </a:solidFill>
                <a:latin typeface="+mn-ea"/>
              </a:rPr>
              <a:t>，</a:t>
            </a:r>
            <a:r>
              <a:rPr lang="en-US" altLang="zh-TW" dirty="0">
                <a:solidFill>
                  <a:schemeClr val="tx1"/>
                </a:solidFill>
                <a:latin typeface="+mn-ea"/>
              </a:rPr>
              <a:t>Heartbleed</a:t>
            </a:r>
            <a:r>
              <a:rPr lang="zh-TW" altLang="en-US" dirty="0">
                <a:solidFill>
                  <a:schemeClr val="tx1"/>
                </a:solidFill>
                <a:latin typeface="+mn-ea"/>
              </a:rPr>
              <a:t>也就是「心在淌血」的意思。</a:t>
            </a:r>
            <a:endParaRPr lang="en-US" altLang="zh-TW" dirty="0">
              <a:solidFill>
                <a:schemeClr val="tx1"/>
              </a:solidFill>
              <a:latin typeface="+mn-ea"/>
            </a:endParaRPr>
          </a:p>
        </p:txBody>
      </p:sp>
    </p:spTree>
    <p:extLst>
      <p:ext uri="{BB962C8B-B14F-4D97-AF65-F5344CB8AC3E}">
        <p14:creationId xmlns:p14="http://schemas.microsoft.com/office/powerpoint/2010/main" val="21124917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Network Security Issues</a:t>
            </a:r>
          </a:p>
        </p:txBody>
      </p:sp>
      <p:sp>
        <p:nvSpPr>
          <p:cNvPr id="3" name="Content Placeholder 2"/>
          <p:cNvSpPr>
            <a:spLocks noGrp="1"/>
          </p:cNvSpPr>
          <p:nvPr>
            <p:ph idx="1"/>
          </p:nvPr>
        </p:nvSpPr>
        <p:spPr/>
        <p:txBody>
          <a:bodyPr/>
          <a:lstStyle/>
          <a:p>
            <a:r>
              <a:rPr lang="en-US" dirty="0"/>
              <a:t>Social networks an environment for: </a:t>
            </a:r>
          </a:p>
          <a:p>
            <a:pPr lvl="1"/>
            <a:r>
              <a:rPr lang="en-US" dirty="0"/>
              <a:t>Viruses, site takeovers, identity fraud, malware-loaded apps, click hijacking, phishing, spam</a:t>
            </a:r>
          </a:p>
          <a:p>
            <a:r>
              <a:rPr lang="en-US" dirty="0"/>
              <a:t>Manual sharing scams</a:t>
            </a:r>
          </a:p>
          <a:p>
            <a:pPr lvl="1"/>
            <a:r>
              <a:rPr lang="en-US" dirty="0"/>
              <a:t>Sharing of files that link to malicious sites</a:t>
            </a:r>
          </a:p>
          <a:p>
            <a:r>
              <a:rPr lang="en-US" dirty="0"/>
              <a:t>Fake offerings, fake Like buttons, and fake apps</a:t>
            </a:r>
          </a:p>
        </p:txBody>
      </p:sp>
      <p:sp>
        <p:nvSpPr>
          <p:cNvPr id="4" name="矩形 3"/>
          <p:cNvSpPr/>
          <p:nvPr/>
        </p:nvSpPr>
        <p:spPr>
          <a:xfrm>
            <a:off x="6172200" y="764012"/>
            <a:ext cx="2181031" cy="573441"/>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dirty="0">
                <a:solidFill>
                  <a:schemeClr val="tx1"/>
                </a:solidFill>
                <a:latin typeface="+mn-ea"/>
              </a:rPr>
              <a:t>社交網絡安全問題</a:t>
            </a:r>
            <a:endParaRPr lang="en-US" altLang="zh-TW" dirty="0">
              <a:solidFill>
                <a:schemeClr val="tx1"/>
              </a:solidFill>
              <a:latin typeface="+mn-ea"/>
            </a:endParaRPr>
          </a:p>
        </p:txBody>
      </p:sp>
      <p:sp>
        <p:nvSpPr>
          <p:cNvPr id="5" name="矩形 4"/>
          <p:cNvSpPr/>
          <p:nvPr/>
        </p:nvSpPr>
        <p:spPr>
          <a:xfrm>
            <a:off x="6419724" y="1480420"/>
            <a:ext cx="2538316" cy="573441"/>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dirty="0">
                <a:solidFill>
                  <a:schemeClr val="tx1"/>
                </a:solidFill>
                <a:latin typeface="+mn-ea"/>
              </a:rPr>
              <a:t>社交網絡的一個環境：</a:t>
            </a:r>
            <a:endParaRPr lang="en-US" altLang="zh-TW" dirty="0">
              <a:solidFill>
                <a:schemeClr val="tx1"/>
              </a:solidFill>
              <a:latin typeface="+mn-ea"/>
            </a:endParaRPr>
          </a:p>
        </p:txBody>
      </p:sp>
      <p:sp>
        <p:nvSpPr>
          <p:cNvPr id="6" name="矩形 5"/>
          <p:cNvSpPr/>
          <p:nvPr/>
        </p:nvSpPr>
        <p:spPr>
          <a:xfrm>
            <a:off x="4389469" y="2443188"/>
            <a:ext cx="4653642" cy="620277"/>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600" dirty="0">
                <a:solidFill>
                  <a:schemeClr val="tx1"/>
                </a:solidFill>
                <a:latin typeface="+mn-ea"/>
              </a:rPr>
              <a:t>病毒，網站接管，身份欺詐，惡意軟件加載的應用程序，點擊劫持，網絡釣魚，垃圾郵件</a:t>
            </a:r>
            <a:endParaRPr lang="en-US" altLang="zh-TW" sz="1600" dirty="0">
              <a:solidFill>
                <a:schemeClr val="tx1"/>
              </a:solidFill>
              <a:latin typeface="+mn-ea"/>
            </a:endParaRPr>
          </a:p>
        </p:txBody>
      </p:sp>
      <p:sp>
        <p:nvSpPr>
          <p:cNvPr id="7" name="矩形 6"/>
          <p:cNvSpPr/>
          <p:nvPr/>
        </p:nvSpPr>
        <p:spPr>
          <a:xfrm>
            <a:off x="4389469" y="3162043"/>
            <a:ext cx="1600200" cy="266957"/>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600" dirty="0">
                <a:solidFill>
                  <a:schemeClr val="tx1"/>
                </a:solidFill>
                <a:latin typeface="+mn-ea"/>
              </a:rPr>
              <a:t>手動分享詐騙</a:t>
            </a:r>
          </a:p>
        </p:txBody>
      </p:sp>
      <p:sp>
        <p:nvSpPr>
          <p:cNvPr id="8" name="矩形 7"/>
          <p:cNvSpPr/>
          <p:nvPr/>
        </p:nvSpPr>
        <p:spPr>
          <a:xfrm>
            <a:off x="1143000" y="3726541"/>
            <a:ext cx="2895600" cy="27328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600" dirty="0">
                <a:solidFill>
                  <a:schemeClr val="tx1"/>
                </a:solidFill>
                <a:latin typeface="+mn-ea"/>
              </a:rPr>
              <a:t>共享鏈接到惡意網站的文件</a:t>
            </a:r>
          </a:p>
        </p:txBody>
      </p:sp>
      <p:sp>
        <p:nvSpPr>
          <p:cNvPr id="9" name="矩形 8"/>
          <p:cNvSpPr/>
          <p:nvPr/>
        </p:nvSpPr>
        <p:spPr>
          <a:xfrm>
            <a:off x="4429709" y="4389844"/>
            <a:ext cx="3923522" cy="620277"/>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600" dirty="0">
                <a:solidFill>
                  <a:schemeClr val="tx1"/>
                </a:solidFill>
                <a:latin typeface="+mn-ea"/>
              </a:rPr>
              <a:t>假冒產品，假像按鈕和假應用程序</a:t>
            </a:r>
          </a:p>
        </p:txBody>
      </p:sp>
    </p:spTree>
    <p:extLst>
      <p:ext uri="{BB962C8B-B14F-4D97-AF65-F5344CB8AC3E}">
        <p14:creationId xmlns:p14="http://schemas.microsoft.com/office/powerpoint/2010/main" val="618197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Platform Security Issues</a:t>
            </a:r>
          </a:p>
        </p:txBody>
      </p:sp>
      <p:sp>
        <p:nvSpPr>
          <p:cNvPr id="3" name="Content Placeholder 2"/>
          <p:cNvSpPr>
            <a:spLocks noGrp="1"/>
          </p:cNvSpPr>
          <p:nvPr>
            <p:ph idx="1"/>
          </p:nvPr>
        </p:nvSpPr>
        <p:spPr/>
        <p:txBody>
          <a:bodyPr/>
          <a:lstStyle/>
          <a:p>
            <a:r>
              <a:rPr lang="en-US" dirty="0"/>
              <a:t>Little public awareness of mobile device vulnerabilities</a:t>
            </a:r>
          </a:p>
          <a:p>
            <a:r>
              <a:rPr lang="en-US" dirty="0"/>
              <a:t>2015 survey: 3 million apps of 10 million are malware</a:t>
            </a:r>
          </a:p>
          <a:p>
            <a:r>
              <a:rPr lang="en-US" dirty="0"/>
              <a:t>Vishing</a:t>
            </a:r>
          </a:p>
          <a:p>
            <a:r>
              <a:rPr lang="en-US" dirty="0"/>
              <a:t>Smishing</a:t>
            </a:r>
          </a:p>
          <a:p>
            <a:r>
              <a:rPr lang="en-US" dirty="0"/>
              <a:t>SMS spoofing</a:t>
            </a:r>
          </a:p>
          <a:p>
            <a:r>
              <a:rPr lang="en-US" dirty="0"/>
              <a:t>Malware</a:t>
            </a:r>
          </a:p>
        </p:txBody>
      </p:sp>
      <p:sp>
        <p:nvSpPr>
          <p:cNvPr id="4" name="矩形 3"/>
          <p:cNvSpPr/>
          <p:nvPr/>
        </p:nvSpPr>
        <p:spPr>
          <a:xfrm>
            <a:off x="6477000" y="764012"/>
            <a:ext cx="1981200" cy="620277"/>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600" dirty="0">
                <a:solidFill>
                  <a:schemeClr val="tx1"/>
                </a:solidFill>
                <a:latin typeface="+mn-ea"/>
              </a:rPr>
              <a:t>移動平台安全問題</a:t>
            </a:r>
          </a:p>
        </p:txBody>
      </p:sp>
      <p:sp>
        <p:nvSpPr>
          <p:cNvPr id="5" name="矩形 4"/>
          <p:cNvSpPr/>
          <p:nvPr/>
        </p:nvSpPr>
        <p:spPr>
          <a:xfrm>
            <a:off x="2971800" y="2036046"/>
            <a:ext cx="2971800" cy="620277"/>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600" dirty="0">
                <a:solidFill>
                  <a:schemeClr val="tx1"/>
                </a:solidFill>
                <a:latin typeface="+mn-ea"/>
              </a:rPr>
              <a:t>移動設備漏洞的公眾意識不足</a:t>
            </a:r>
          </a:p>
        </p:txBody>
      </p:sp>
      <p:sp>
        <p:nvSpPr>
          <p:cNvPr id="6" name="矩形 5"/>
          <p:cNvSpPr/>
          <p:nvPr/>
        </p:nvSpPr>
        <p:spPr>
          <a:xfrm>
            <a:off x="2209800" y="3134877"/>
            <a:ext cx="5486400" cy="370323"/>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TW" sz="1600" dirty="0">
                <a:solidFill>
                  <a:schemeClr val="tx1"/>
                </a:solidFill>
                <a:latin typeface="+mn-ea"/>
              </a:rPr>
              <a:t>2015</a:t>
            </a:r>
            <a:r>
              <a:rPr lang="zh-TW" altLang="en-US" sz="1600" dirty="0">
                <a:solidFill>
                  <a:schemeClr val="tx1"/>
                </a:solidFill>
                <a:latin typeface="+mn-ea"/>
              </a:rPr>
              <a:t>年調查：</a:t>
            </a:r>
            <a:r>
              <a:rPr lang="en-US" altLang="zh-TW" sz="1600" dirty="0">
                <a:solidFill>
                  <a:schemeClr val="tx1"/>
                </a:solidFill>
                <a:latin typeface="+mn-ea"/>
              </a:rPr>
              <a:t>1000</a:t>
            </a:r>
            <a:r>
              <a:rPr lang="zh-TW" altLang="en-US" sz="1600" dirty="0">
                <a:solidFill>
                  <a:schemeClr val="tx1"/>
                </a:solidFill>
                <a:latin typeface="+mn-ea"/>
              </a:rPr>
              <a:t>萬個應用程序中有</a:t>
            </a:r>
            <a:r>
              <a:rPr lang="en-US" altLang="zh-TW" sz="1600" dirty="0">
                <a:solidFill>
                  <a:schemeClr val="tx1"/>
                </a:solidFill>
                <a:latin typeface="+mn-ea"/>
              </a:rPr>
              <a:t>1000</a:t>
            </a:r>
            <a:r>
              <a:rPr lang="zh-TW" altLang="en-US" sz="1600" dirty="0">
                <a:solidFill>
                  <a:schemeClr val="tx1"/>
                </a:solidFill>
                <a:latin typeface="+mn-ea"/>
              </a:rPr>
              <a:t>萬是惡意軟件</a:t>
            </a:r>
          </a:p>
        </p:txBody>
      </p:sp>
      <p:sp>
        <p:nvSpPr>
          <p:cNvPr id="7" name="矩形 6"/>
          <p:cNvSpPr/>
          <p:nvPr/>
        </p:nvSpPr>
        <p:spPr>
          <a:xfrm>
            <a:off x="2057400" y="3709117"/>
            <a:ext cx="1447800" cy="481883"/>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600" dirty="0">
                <a:solidFill>
                  <a:schemeClr val="tx1"/>
                </a:solidFill>
                <a:latin typeface="+mn-ea"/>
              </a:rPr>
              <a:t>語音網絡釣魚</a:t>
            </a:r>
          </a:p>
        </p:txBody>
      </p:sp>
      <p:sp>
        <p:nvSpPr>
          <p:cNvPr id="8" name="矩形 7"/>
          <p:cNvSpPr/>
          <p:nvPr/>
        </p:nvSpPr>
        <p:spPr>
          <a:xfrm>
            <a:off x="2438400" y="4342750"/>
            <a:ext cx="3505200" cy="449952"/>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TW" sz="1600" dirty="0" err="1">
                <a:solidFill>
                  <a:schemeClr val="tx1"/>
                </a:solidFill>
                <a:latin typeface="+mn-ea"/>
              </a:rPr>
              <a:t>smishing</a:t>
            </a:r>
            <a:r>
              <a:rPr lang="zh-TW" altLang="en-US" sz="1600" dirty="0">
                <a:solidFill>
                  <a:schemeClr val="tx1"/>
                </a:solidFill>
                <a:latin typeface="+mn-ea"/>
              </a:rPr>
              <a:t>是任何涉及短信的網絡釣魚</a:t>
            </a:r>
          </a:p>
        </p:txBody>
      </p:sp>
      <p:sp>
        <p:nvSpPr>
          <p:cNvPr id="9" name="矩形 8"/>
          <p:cNvSpPr/>
          <p:nvPr/>
        </p:nvSpPr>
        <p:spPr>
          <a:xfrm>
            <a:off x="3048000" y="4973565"/>
            <a:ext cx="1219200" cy="461604"/>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600" dirty="0">
                <a:solidFill>
                  <a:schemeClr val="tx1"/>
                </a:solidFill>
                <a:latin typeface="+mn-ea"/>
              </a:rPr>
              <a:t>短信欺騙</a:t>
            </a:r>
          </a:p>
        </p:txBody>
      </p:sp>
      <p:sp>
        <p:nvSpPr>
          <p:cNvPr id="10" name="矩形 9"/>
          <p:cNvSpPr/>
          <p:nvPr/>
        </p:nvSpPr>
        <p:spPr>
          <a:xfrm>
            <a:off x="2209800" y="5601309"/>
            <a:ext cx="1143000" cy="400486"/>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600" dirty="0">
                <a:solidFill>
                  <a:schemeClr val="tx1"/>
                </a:solidFill>
                <a:latin typeface="+mn-ea"/>
              </a:rPr>
              <a:t>惡意軟件</a:t>
            </a:r>
          </a:p>
        </p:txBody>
      </p:sp>
    </p:spTree>
    <p:extLst>
      <p:ext uri="{BB962C8B-B14F-4D97-AF65-F5344CB8AC3E}">
        <p14:creationId xmlns:p14="http://schemas.microsoft.com/office/powerpoint/2010/main" val="12839891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Insight on Technology: </a:t>
            </a:r>
            <a:r>
              <a:rPr lang="en-US" altLang="en-US" dirty="0"/>
              <a:t>Think Your Smartphone Is Secure?</a:t>
            </a:r>
            <a:endParaRPr lang="en-US" dirty="0"/>
          </a:p>
        </p:txBody>
      </p:sp>
      <p:sp>
        <p:nvSpPr>
          <p:cNvPr id="3" name="Content Placeholder 2"/>
          <p:cNvSpPr>
            <a:spLocks noGrp="1"/>
          </p:cNvSpPr>
          <p:nvPr>
            <p:ph idx="1"/>
          </p:nvPr>
        </p:nvSpPr>
        <p:spPr/>
        <p:txBody>
          <a:bodyPr/>
          <a:lstStyle/>
          <a:p>
            <a:r>
              <a:rPr lang="en-US" dirty="0"/>
              <a:t>Class Discussion</a:t>
            </a:r>
          </a:p>
          <a:p>
            <a:pPr lvl="1">
              <a:defRPr/>
            </a:pPr>
            <a:r>
              <a:rPr lang="en-US" altLang="en-US" sz="2400" dirty="0"/>
              <a:t>Which mobile operating system do you think is more secure – Apple’s iOS or Google’s Android?</a:t>
            </a:r>
          </a:p>
          <a:p>
            <a:pPr lvl="1">
              <a:defRPr/>
            </a:pPr>
            <a:r>
              <a:rPr lang="en-US" altLang="en-US" sz="2400" dirty="0"/>
              <a:t>What steps, if any, do you take to make your smartphone more secure?</a:t>
            </a:r>
          </a:p>
          <a:p>
            <a:pPr lvl="1">
              <a:defRPr/>
            </a:pPr>
            <a:r>
              <a:rPr lang="en-US" altLang="en-US" sz="2400" dirty="0"/>
              <a:t>What qualities of apps make them a vulnerable security point in smartphone use?</a:t>
            </a:r>
          </a:p>
        </p:txBody>
      </p:sp>
      <p:sp>
        <p:nvSpPr>
          <p:cNvPr id="4" name="矩形 3"/>
          <p:cNvSpPr/>
          <p:nvPr/>
        </p:nvSpPr>
        <p:spPr>
          <a:xfrm>
            <a:off x="4953000" y="836149"/>
            <a:ext cx="3733800" cy="488385"/>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600" dirty="0">
                <a:solidFill>
                  <a:schemeClr val="tx1"/>
                </a:solidFill>
                <a:latin typeface="+mn-ea"/>
              </a:rPr>
              <a:t>洞察技術：認為你的智能手機是安全的？</a:t>
            </a:r>
          </a:p>
        </p:txBody>
      </p:sp>
      <p:sp>
        <p:nvSpPr>
          <p:cNvPr id="5" name="矩形 4"/>
          <p:cNvSpPr/>
          <p:nvPr/>
        </p:nvSpPr>
        <p:spPr>
          <a:xfrm>
            <a:off x="3628490" y="1600199"/>
            <a:ext cx="1066800" cy="459247"/>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600" dirty="0">
                <a:solidFill>
                  <a:schemeClr val="tx1"/>
                </a:solidFill>
                <a:latin typeface="+mn-ea"/>
              </a:rPr>
              <a:t>課堂討論</a:t>
            </a:r>
          </a:p>
        </p:txBody>
      </p:sp>
      <p:sp>
        <p:nvSpPr>
          <p:cNvPr id="8" name="矩形 7"/>
          <p:cNvSpPr/>
          <p:nvPr/>
        </p:nvSpPr>
        <p:spPr>
          <a:xfrm>
            <a:off x="7350967" y="2506592"/>
            <a:ext cx="1752600" cy="126908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600" dirty="0">
                <a:solidFill>
                  <a:schemeClr val="tx1"/>
                </a:solidFill>
                <a:latin typeface="+mn-ea"/>
              </a:rPr>
              <a:t>你認為哪種手機操作系統更安全 </a:t>
            </a:r>
            <a:r>
              <a:rPr lang="en-US" altLang="zh-TW" sz="1600" dirty="0">
                <a:solidFill>
                  <a:schemeClr val="tx1"/>
                </a:solidFill>
                <a:latin typeface="+mn-ea"/>
              </a:rPr>
              <a:t>- </a:t>
            </a:r>
            <a:r>
              <a:rPr lang="zh-TW" altLang="en-US" sz="1600" dirty="0">
                <a:solidFill>
                  <a:schemeClr val="tx1"/>
                </a:solidFill>
                <a:latin typeface="+mn-ea"/>
              </a:rPr>
              <a:t>蘋果的</a:t>
            </a:r>
            <a:r>
              <a:rPr lang="en-US" altLang="zh-TW" sz="1600" dirty="0">
                <a:solidFill>
                  <a:schemeClr val="tx1"/>
                </a:solidFill>
                <a:latin typeface="+mn-ea"/>
              </a:rPr>
              <a:t>iOS</a:t>
            </a:r>
            <a:r>
              <a:rPr lang="zh-TW" altLang="en-US" sz="1600" dirty="0">
                <a:solidFill>
                  <a:schemeClr val="tx1"/>
                </a:solidFill>
                <a:latin typeface="+mn-ea"/>
              </a:rPr>
              <a:t>還是</a:t>
            </a:r>
            <a:r>
              <a:rPr lang="en-US" altLang="zh-TW" sz="1600" dirty="0">
                <a:solidFill>
                  <a:schemeClr val="tx1"/>
                </a:solidFill>
                <a:latin typeface="+mn-ea"/>
              </a:rPr>
              <a:t>Google</a:t>
            </a:r>
            <a:r>
              <a:rPr lang="zh-TW" altLang="en-US" sz="1600" dirty="0">
                <a:solidFill>
                  <a:schemeClr val="tx1"/>
                </a:solidFill>
                <a:latin typeface="+mn-ea"/>
              </a:rPr>
              <a:t>的</a:t>
            </a:r>
            <a:r>
              <a:rPr lang="en-US" altLang="zh-TW" sz="1600" dirty="0">
                <a:solidFill>
                  <a:schemeClr val="tx1"/>
                </a:solidFill>
                <a:latin typeface="+mn-ea"/>
              </a:rPr>
              <a:t>Android</a:t>
            </a:r>
            <a:r>
              <a:rPr lang="zh-TW" altLang="en-US" sz="1600" dirty="0">
                <a:solidFill>
                  <a:schemeClr val="tx1"/>
                </a:solidFill>
                <a:latin typeface="+mn-ea"/>
              </a:rPr>
              <a:t>？</a:t>
            </a:r>
          </a:p>
        </p:txBody>
      </p:sp>
      <p:sp>
        <p:nvSpPr>
          <p:cNvPr id="9" name="矩形 8"/>
          <p:cNvSpPr/>
          <p:nvPr/>
        </p:nvSpPr>
        <p:spPr>
          <a:xfrm>
            <a:off x="4724400" y="4077158"/>
            <a:ext cx="2892490" cy="635744"/>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600" dirty="0">
                <a:solidFill>
                  <a:schemeClr val="tx1"/>
                </a:solidFill>
                <a:latin typeface="+mn-ea"/>
              </a:rPr>
              <a:t>什麼樣的應用程序使他們成為智能手機使用中的脆弱安全點？</a:t>
            </a:r>
          </a:p>
        </p:txBody>
      </p:sp>
      <p:sp>
        <p:nvSpPr>
          <p:cNvPr id="10" name="矩形 9"/>
          <p:cNvSpPr/>
          <p:nvPr/>
        </p:nvSpPr>
        <p:spPr>
          <a:xfrm>
            <a:off x="4907280" y="3307079"/>
            <a:ext cx="2133600" cy="468601"/>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600" dirty="0">
                <a:solidFill>
                  <a:schemeClr val="tx1"/>
                </a:solidFill>
                <a:latin typeface="+mn-ea"/>
              </a:rPr>
              <a:t>你有什麼步驟來使你的智能手機更安全？</a:t>
            </a:r>
          </a:p>
        </p:txBody>
      </p:sp>
    </p:spTree>
    <p:extLst>
      <p:ext uri="{BB962C8B-B14F-4D97-AF65-F5344CB8AC3E}">
        <p14:creationId xmlns:p14="http://schemas.microsoft.com/office/powerpoint/2010/main" val="17241068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Security Issues</a:t>
            </a:r>
          </a:p>
        </p:txBody>
      </p:sp>
      <p:sp>
        <p:nvSpPr>
          <p:cNvPr id="3" name="Content Placeholder 2"/>
          <p:cNvSpPr>
            <a:spLocks noGrp="1"/>
          </p:cNvSpPr>
          <p:nvPr>
            <p:ph idx="1"/>
          </p:nvPr>
        </p:nvSpPr>
        <p:spPr/>
        <p:txBody>
          <a:bodyPr/>
          <a:lstStyle/>
          <a:p>
            <a:r>
              <a:rPr lang="en-US" dirty="0"/>
              <a:t>DDoS attacks</a:t>
            </a:r>
          </a:p>
          <a:p>
            <a:r>
              <a:rPr lang="en-US" dirty="0"/>
              <a:t>Infrastructure scanning</a:t>
            </a:r>
          </a:p>
          <a:p>
            <a:r>
              <a:rPr lang="en-US" dirty="0"/>
              <a:t>Lower-tech phishing attacks yield passwords and access</a:t>
            </a:r>
          </a:p>
          <a:p>
            <a:r>
              <a:rPr lang="en-US" dirty="0"/>
              <a:t>Use of cloud storage to connect linked accounts</a:t>
            </a:r>
          </a:p>
          <a:p>
            <a:r>
              <a:rPr lang="en-US" dirty="0"/>
              <a:t>Lack of encryption and strong security procedures</a:t>
            </a:r>
          </a:p>
        </p:txBody>
      </p:sp>
      <p:sp>
        <p:nvSpPr>
          <p:cNvPr id="4" name="矩形 3"/>
          <p:cNvSpPr/>
          <p:nvPr/>
        </p:nvSpPr>
        <p:spPr>
          <a:xfrm>
            <a:off x="4572000" y="692376"/>
            <a:ext cx="1447800" cy="49278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600" dirty="0">
                <a:solidFill>
                  <a:schemeClr val="tx1"/>
                </a:solidFill>
                <a:latin typeface="+mn-ea"/>
              </a:rPr>
              <a:t>雲端安全問題</a:t>
            </a:r>
          </a:p>
        </p:txBody>
      </p:sp>
      <p:sp>
        <p:nvSpPr>
          <p:cNvPr id="5" name="矩形 4"/>
          <p:cNvSpPr/>
          <p:nvPr/>
        </p:nvSpPr>
        <p:spPr>
          <a:xfrm>
            <a:off x="3124199" y="1479516"/>
            <a:ext cx="1295401" cy="549901"/>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TW" sz="1600" dirty="0" err="1">
                <a:solidFill>
                  <a:schemeClr val="tx1"/>
                </a:solidFill>
                <a:latin typeface="+mn-ea"/>
              </a:rPr>
              <a:t>DDoS</a:t>
            </a:r>
            <a:r>
              <a:rPr lang="zh-TW" altLang="en-US" sz="1600" dirty="0">
                <a:solidFill>
                  <a:schemeClr val="tx1"/>
                </a:solidFill>
                <a:latin typeface="+mn-ea"/>
              </a:rPr>
              <a:t>攻擊</a:t>
            </a:r>
          </a:p>
        </p:txBody>
      </p:sp>
      <p:sp>
        <p:nvSpPr>
          <p:cNvPr id="6" name="矩形 5"/>
          <p:cNvSpPr/>
          <p:nvPr/>
        </p:nvSpPr>
        <p:spPr>
          <a:xfrm>
            <a:off x="4800600" y="2213165"/>
            <a:ext cx="1143000" cy="620277"/>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600" dirty="0">
                <a:solidFill>
                  <a:schemeClr val="tx1"/>
                </a:solidFill>
                <a:latin typeface="+mn-ea"/>
              </a:rPr>
              <a:t>基礎掃描</a:t>
            </a:r>
          </a:p>
        </p:txBody>
      </p:sp>
      <p:sp>
        <p:nvSpPr>
          <p:cNvPr id="7" name="矩形 6"/>
          <p:cNvSpPr/>
          <p:nvPr/>
        </p:nvSpPr>
        <p:spPr>
          <a:xfrm>
            <a:off x="1981200" y="3280018"/>
            <a:ext cx="4343400" cy="549901"/>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600" dirty="0">
                <a:solidFill>
                  <a:schemeClr val="tx1"/>
                </a:solidFill>
                <a:latin typeface="+mn-ea"/>
              </a:rPr>
              <a:t>較低技術的網絡釣魚攻擊產生密碼和訪問權限</a:t>
            </a:r>
          </a:p>
        </p:txBody>
      </p:sp>
      <p:sp>
        <p:nvSpPr>
          <p:cNvPr id="8" name="矩形 7"/>
          <p:cNvSpPr/>
          <p:nvPr/>
        </p:nvSpPr>
        <p:spPr>
          <a:xfrm>
            <a:off x="762000" y="4244964"/>
            <a:ext cx="3352800" cy="337644"/>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600" dirty="0">
                <a:solidFill>
                  <a:schemeClr val="tx1"/>
                </a:solidFill>
                <a:latin typeface="+mn-ea"/>
              </a:rPr>
              <a:t>使用雲端存儲來連接關聯的帳戶</a:t>
            </a:r>
          </a:p>
        </p:txBody>
      </p:sp>
      <p:sp>
        <p:nvSpPr>
          <p:cNvPr id="11" name="矩形 10"/>
          <p:cNvSpPr/>
          <p:nvPr/>
        </p:nvSpPr>
        <p:spPr>
          <a:xfrm>
            <a:off x="762000" y="4947661"/>
            <a:ext cx="2743200" cy="430823"/>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600" dirty="0">
                <a:solidFill>
                  <a:schemeClr val="tx1"/>
                </a:solidFill>
                <a:latin typeface="+mn-ea"/>
              </a:rPr>
              <a:t>缺乏加密和強大的安全程序</a:t>
            </a:r>
          </a:p>
        </p:txBody>
      </p:sp>
    </p:spTree>
    <p:extLst>
      <p:ext uri="{BB962C8B-B14F-4D97-AF65-F5344CB8AC3E}">
        <p14:creationId xmlns:p14="http://schemas.microsoft.com/office/powerpoint/2010/main" val="3916857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earning Objectives"/>
          <p:cNvSpPr>
            <a:spLocks noGrp="1"/>
          </p:cNvSpPr>
          <p:nvPr>
            <p:ph type="title"/>
          </p:nvPr>
        </p:nvSpPr>
        <p:spPr>
          <a:xfrm>
            <a:off x="571500" y="69449"/>
            <a:ext cx="8229600" cy="1097280"/>
          </a:xfrm>
        </p:spPr>
        <p:txBody>
          <a:bodyPr/>
          <a:lstStyle/>
          <a:p>
            <a:r>
              <a:rPr lang="en-US" b="1" dirty="0"/>
              <a:t>Learning Objectives</a:t>
            </a:r>
          </a:p>
        </p:txBody>
      </p:sp>
      <p:sp>
        <p:nvSpPr>
          <p:cNvPr id="3" name="Learning Objective List"/>
          <p:cNvSpPr>
            <a:spLocks noGrp="1"/>
          </p:cNvSpPr>
          <p:nvPr>
            <p:ph idx="1"/>
          </p:nvPr>
        </p:nvSpPr>
        <p:spPr>
          <a:xfrm>
            <a:off x="454306" y="1166729"/>
            <a:ext cx="8229600" cy="4724399"/>
          </a:xfrm>
        </p:spPr>
        <p:txBody>
          <a:bodyPr/>
          <a:lstStyle/>
          <a:p>
            <a:r>
              <a:rPr lang="en-US" b="1" dirty="0">
                <a:solidFill>
                  <a:srgbClr val="007FA3"/>
                </a:solidFill>
              </a:rPr>
              <a:t>5.1</a:t>
            </a:r>
            <a:r>
              <a:rPr lang="en-US" dirty="0"/>
              <a:t> Understand the scope of e-commerce crime and security problems, the key dimensions of e-commerce security, and the tension between security and other values.</a:t>
            </a:r>
          </a:p>
          <a:p>
            <a:pPr>
              <a:buClr>
                <a:schemeClr val="bg1"/>
              </a:buClr>
            </a:pPr>
            <a:endParaRPr lang="en-US" dirty="0"/>
          </a:p>
          <a:p>
            <a:pPr>
              <a:buClr>
                <a:schemeClr val="bg1"/>
              </a:buClr>
            </a:pPr>
            <a:r>
              <a:rPr lang="en-US" b="1" dirty="0">
                <a:solidFill>
                  <a:srgbClr val="007FA3"/>
                </a:solidFill>
              </a:rPr>
              <a:t>5.2</a:t>
            </a:r>
            <a:r>
              <a:rPr lang="en-US" b="1" dirty="0">
                <a:solidFill>
                  <a:schemeClr val="accent1"/>
                </a:solidFill>
              </a:rPr>
              <a:t> </a:t>
            </a:r>
            <a:r>
              <a:rPr lang="en-US" dirty="0"/>
              <a:t>Identify the key security threats in the e-commerce environment.</a:t>
            </a:r>
          </a:p>
          <a:p>
            <a:pPr>
              <a:buClr>
                <a:schemeClr val="bg1"/>
              </a:buClr>
            </a:pPr>
            <a:endParaRPr lang="en-US" b="1" dirty="0">
              <a:solidFill>
                <a:srgbClr val="007FA3"/>
              </a:solidFill>
            </a:endParaRPr>
          </a:p>
          <a:p>
            <a:pPr>
              <a:buClr>
                <a:schemeClr val="bg1"/>
              </a:buClr>
            </a:pPr>
            <a:r>
              <a:rPr lang="en-US" b="1" dirty="0">
                <a:solidFill>
                  <a:srgbClr val="007FA3"/>
                </a:solidFill>
              </a:rPr>
              <a:t>5.3</a:t>
            </a:r>
            <a:r>
              <a:rPr lang="en-US" dirty="0"/>
              <a:t> Describe how technology helps secure Internet communications channels and protect networks, servers, and clients.</a:t>
            </a:r>
          </a:p>
          <a:p>
            <a:pPr>
              <a:buClr>
                <a:schemeClr val="bg1"/>
              </a:buClr>
            </a:pPr>
            <a:r>
              <a:rPr lang="en-US" b="1" dirty="0">
                <a:solidFill>
                  <a:srgbClr val="007FA3"/>
                </a:solidFill>
              </a:rPr>
              <a:t>5.4</a:t>
            </a:r>
            <a:r>
              <a:rPr lang="en-US" b="1" dirty="0">
                <a:solidFill>
                  <a:schemeClr val="accent1"/>
                </a:solidFill>
              </a:rPr>
              <a:t> </a:t>
            </a:r>
            <a:r>
              <a:rPr lang="en-US" dirty="0"/>
              <a:t>Appreciate the importance of policies, procedures, and laws in creating security.</a:t>
            </a:r>
          </a:p>
          <a:p>
            <a:pPr>
              <a:buClr>
                <a:schemeClr val="bg1"/>
              </a:buClr>
            </a:pPr>
            <a:endParaRPr lang="en-US" dirty="0"/>
          </a:p>
          <a:p>
            <a:pPr>
              <a:buClr>
                <a:schemeClr val="bg1"/>
              </a:buClr>
            </a:pPr>
            <a:r>
              <a:rPr lang="en-US" b="1" dirty="0">
                <a:solidFill>
                  <a:srgbClr val="007FA3"/>
                </a:solidFill>
              </a:rPr>
              <a:t>5.5</a:t>
            </a:r>
            <a:r>
              <a:rPr lang="en-US" b="1" dirty="0">
                <a:solidFill>
                  <a:schemeClr val="accent1"/>
                </a:solidFill>
              </a:rPr>
              <a:t> </a:t>
            </a:r>
            <a:r>
              <a:rPr lang="en-US" dirty="0"/>
              <a:t>Identify the major e-commerce payment systems in use today.</a:t>
            </a:r>
          </a:p>
          <a:p>
            <a:r>
              <a:rPr lang="en-US" b="1" dirty="0">
                <a:solidFill>
                  <a:srgbClr val="007FA3"/>
                </a:solidFill>
              </a:rPr>
              <a:t>5.6</a:t>
            </a:r>
            <a:r>
              <a:rPr lang="en-US" b="1" dirty="0">
                <a:solidFill>
                  <a:schemeClr val="accent1"/>
                </a:solidFill>
              </a:rPr>
              <a:t> </a:t>
            </a:r>
            <a:r>
              <a:rPr lang="en-US" dirty="0"/>
              <a:t>Describe the features and functionality of electronic billing presentment and payment systems.</a:t>
            </a:r>
          </a:p>
        </p:txBody>
      </p:sp>
      <p:sp>
        <p:nvSpPr>
          <p:cNvPr id="4" name="矩形 3"/>
          <p:cNvSpPr/>
          <p:nvPr/>
        </p:nvSpPr>
        <p:spPr>
          <a:xfrm>
            <a:off x="568606" y="1661161"/>
            <a:ext cx="8115300" cy="30479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sz="1400" dirty="0">
                <a:solidFill>
                  <a:schemeClr val="tx1"/>
                </a:solidFill>
              </a:rPr>
              <a:t>了解電子商務犯罪和安全問題的範圍，電子商務安全的關鍵維度以及安全與其他價值之間的緊張關係。</a:t>
            </a:r>
          </a:p>
        </p:txBody>
      </p:sp>
      <p:sp>
        <p:nvSpPr>
          <p:cNvPr id="9" name="矩形 8"/>
          <p:cNvSpPr/>
          <p:nvPr/>
        </p:nvSpPr>
        <p:spPr>
          <a:xfrm>
            <a:off x="571500" y="2514600"/>
            <a:ext cx="3064880"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sz="1400" dirty="0">
                <a:solidFill>
                  <a:schemeClr val="tx1"/>
                </a:solidFill>
              </a:rPr>
              <a:t>鑑定電子商務環境中的關鍵安全威脅</a:t>
            </a:r>
          </a:p>
        </p:txBody>
      </p:sp>
      <p:sp>
        <p:nvSpPr>
          <p:cNvPr id="10" name="矩形 9"/>
          <p:cNvSpPr/>
          <p:nvPr/>
        </p:nvSpPr>
        <p:spPr>
          <a:xfrm>
            <a:off x="3352800" y="3389214"/>
            <a:ext cx="5562600"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sz="1400" dirty="0">
                <a:solidFill>
                  <a:schemeClr val="tx1"/>
                </a:solidFill>
              </a:rPr>
              <a:t>描述技術如何幫助保護互聯網通信渠道並保護網絡，服務器和客戶端</a:t>
            </a:r>
          </a:p>
        </p:txBody>
      </p:sp>
      <p:sp>
        <p:nvSpPr>
          <p:cNvPr id="11" name="矩形 10"/>
          <p:cNvSpPr/>
          <p:nvPr/>
        </p:nvSpPr>
        <p:spPr>
          <a:xfrm>
            <a:off x="571500" y="4077568"/>
            <a:ext cx="3962400"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sz="1400" dirty="0">
                <a:solidFill>
                  <a:schemeClr val="tx1"/>
                </a:solidFill>
              </a:rPr>
              <a:t>欣賞政策，程序和法律在創造安全方面的重要性</a:t>
            </a:r>
          </a:p>
        </p:txBody>
      </p:sp>
      <p:sp>
        <p:nvSpPr>
          <p:cNvPr id="12" name="矩形 11"/>
          <p:cNvSpPr/>
          <p:nvPr/>
        </p:nvSpPr>
        <p:spPr>
          <a:xfrm>
            <a:off x="5463009" y="4423531"/>
            <a:ext cx="3220897"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sz="1400" dirty="0">
                <a:solidFill>
                  <a:schemeClr val="tx1"/>
                </a:solidFill>
              </a:rPr>
              <a:t>鑑定當前使用的主要電子商務支付系統</a:t>
            </a:r>
          </a:p>
        </p:txBody>
      </p:sp>
      <p:sp>
        <p:nvSpPr>
          <p:cNvPr id="13" name="矩形 12"/>
          <p:cNvSpPr/>
          <p:nvPr/>
        </p:nvSpPr>
        <p:spPr>
          <a:xfrm>
            <a:off x="1447800" y="5361107"/>
            <a:ext cx="3604791"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sz="1400" dirty="0">
                <a:solidFill>
                  <a:schemeClr val="tx1"/>
                </a:solidFill>
              </a:rPr>
              <a:t>描述電子計費演示和支付系統的功能和特徵</a:t>
            </a:r>
          </a:p>
        </p:txBody>
      </p:sp>
      <p:sp>
        <p:nvSpPr>
          <p:cNvPr id="14" name="矩形 13">
            <a:extLst>
              <a:ext uri="{FF2B5EF4-FFF2-40B4-BE49-F238E27FC236}">
                <a16:creationId xmlns:a16="http://schemas.microsoft.com/office/drawing/2014/main" xmlns="" id="{24CF60FF-C0D8-4660-8A6C-0C32529D2B19}"/>
              </a:ext>
            </a:extLst>
          </p:cNvPr>
          <p:cNvSpPr/>
          <p:nvPr/>
        </p:nvSpPr>
        <p:spPr>
          <a:xfrm>
            <a:off x="4419600" y="808263"/>
            <a:ext cx="914400"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sz="1400">
                <a:solidFill>
                  <a:schemeClr val="tx1"/>
                </a:solidFill>
              </a:rPr>
              <a:t>學習目標</a:t>
            </a:r>
            <a:endParaRPr lang="zh-TW" altLang="en-US" sz="1400" dirty="0">
              <a:solidFill>
                <a:schemeClr val="tx1"/>
              </a:solidFill>
            </a:endParaRPr>
          </a:p>
        </p:txBody>
      </p:sp>
    </p:spTree>
    <p:extLst>
      <p:ext uri="{BB962C8B-B14F-4D97-AF65-F5344CB8AC3E}">
        <p14:creationId xmlns:p14="http://schemas.microsoft.com/office/powerpoint/2010/main" val="2197028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of Things Security Issues</a:t>
            </a:r>
          </a:p>
        </p:txBody>
      </p:sp>
      <p:sp>
        <p:nvSpPr>
          <p:cNvPr id="3" name="Content Placeholder 2"/>
          <p:cNvSpPr>
            <a:spLocks noGrp="1"/>
          </p:cNvSpPr>
          <p:nvPr>
            <p:ph idx="1"/>
          </p:nvPr>
        </p:nvSpPr>
        <p:spPr/>
        <p:txBody>
          <a:bodyPr/>
          <a:lstStyle/>
          <a:p>
            <a:r>
              <a:rPr lang="en-US" dirty="0"/>
              <a:t>Challenging environment to protect</a:t>
            </a:r>
          </a:p>
          <a:p>
            <a:r>
              <a:rPr lang="en-US" dirty="0"/>
              <a:t>Vast quantity of interconnected links</a:t>
            </a:r>
          </a:p>
          <a:p>
            <a:r>
              <a:rPr lang="en-US" dirty="0"/>
              <a:t>Near identical devices with long service lives</a:t>
            </a:r>
          </a:p>
          <a:p>
            <a:r>
              <a:rPr lang="en-US" dirty="0"/>
              <a:t>Many devices have no upgrade features</a:t>
            </a:r>
          </a:p>
          <a:p>
            <a:r>
              <a:rPr lang="en-US" dirty="0"/>
              <a:t>Little visibility into workings, data, or security</a:t>
            </a:r>
          </a:p>
        </p:txBody>
      </p:sp>
      <p:sp>
        <p:nvSpPr>
          <p:cNvPr id="4" name="矩形 3"/>
          <p:cNvSpPr/>
          <p:nvPr/>
        </p:nvSpPr>
        <p:spPr>
          <a:xfrm>
            <a:off x="685500" y="1233564"/>
            <a:ext cx="1638300" cy="46988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600" dirty="0">
                <a:solidFill>
                  <a:schemeClr val="tx1"/>
                </a:solidFill>
                <a:latin typeface="+mn-ea"/>
              </a:rPr>
              <a:t>物聯網安全問題</a:t>
            </a:r>
          </a:p>
        </p:txBody>
      </p:sp>
      <p:sp>
        <p:nvSpPr>
          <p:cNvPr id="5" name="矩形 4"/>
          <p:cNvSpPr/>
          <p:nvPr/>
        </p:nvSpPr>
        <p:spPr>
          <a:xfrm>
            <a:off x="685500" y="1957634"/>
            <a:ext cx="2476500" cy="33587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600" dirty="0">
                <a:solidFill>
                  <a:schemeClr val="tx1"/>
                </a:solidFill>
                <a:latin typeface="+mn-ea"/>
              </a:rPr>
              <a:t>具有挑戰性的環境來保護</a:t>
            </a:r>
          </a:p>
        </p:txBody>
      </p:sp>
      <p:sp>
        <p:nvSpPr>
          <p:cNvPr id="6" name="矩形 5"/>
          <p:cNvSpPr/>
          <p:nvPr/>
        </p:nvSpPr>
        <p:spPr>
          <a:xfrm>
            <a:off x="715980" y="2605226"/>
            <a:ext cx="2446020" cy="294123"/>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600" dirty="0">
                <a:solidFill>
                  <a:schemeClr val="tx1"/>
                </a:solidFill>
                <a:latin typeface="+mn-ea"/>
              </a:rPr>
              <a:t>大量的互聯鏈接</a:t>
            </a:r>
          </a:p>
        </p:txBody>
      </p:sp>
      <p:sp>
        <p:nvSpPr>
          <p:cNvPr id="7" name="矩形 6"/>
          <p:cNvSpPr/>
          <p:nvPr/>
        </p:nvSpPr>
        <p:spPr>
          <a:xfrm>
            <a:off x="715980" y="3904375"/>
            <a:ext cx="2446020" cy="247904"/>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600" dirty="0">
                <a:solidFill>
                  <a:schemeClr val="tx1"/>
                </a:solidFill>
                <a:latin typeface="+mn-ea"/>
              </a:rPr>
              <a:t>許多設備沒有升級功能</a:t>
            </a:r>
          </a:p>
        </p:txBody>
      </p:sp>
      <p:sp>
        <p:nvSpPr>
          <p:cNvPr id="10" name="矩形 9"/>
          <p:cNvSpPr/>
          <p:nvPr/>
        </p:nvSpPr>
        <p:spPr>
          <a:xfrm>
            <a:off x="685800" y="3211062"/>
            <a:ext cx="2743200" cy="247904"/>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600" dirty="0">
                <a:solidFill>
                  <a:schemeClr val="tx1"/>
                </a:solidFill>
                <a:latin typeface="+mn-ea"/>
              </a:rPr>
              <a:t>幾乎相同的設備使用壽命長</a:t>
            </a:r>
          </a:p>
        </p:txBody>
      </p:sp>
      <p:sp>
        <p:nvSpPr>
          <p:cNvPr id="11" name="矩形 10"/>
          <p:cNvSpPr/>
          <p:nvPr/>
        </p:nvSpPr>
        <p:spPr>
          <a:xfrm>
            <a:off x="708617" y="4553287"/>
            <a:ext cx="3253783" cy="247904"/>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600" dirty="0">
                <a:solidFill>
                  <a:schemeClr val="tx1"/>
                </a:solidFill>
                <a:latin typeface="+mn-ea"/>
              </a:rPr>
              <a:t>對運作，數據或安全性的了解很少</a:t>
            </a:r>
          </a:p>
        </p:txBody>
      </p:sp>
    </p:spTree>
    <p:extLst>
      <p:ext uri="{BB962C8B-B14F-4D97-AF65-F5344CB8AC3E}">
        <p14:creationId xmlns:p14="http://schemas.microsoft.com/office/powerpoint/2010/main" val="10266175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Technology Solutions</a:t>
            </a:r>
          </a:p>
        </p:txBody>
      </p:sp>
      <p:sp>
        <p:nvSpPr>
          <p:cNvPr id="3" name="Content Placeholder 2"/>
          <p:cNvSpPr>
            <a:spLocks noGrp="1"/>
          </p:cNvSpPr>
          <p:nvPr>
            <p:ph idx="1"/>
          </p:nvPr>
        </p:nvSpPr>
        <p:spPr/>
        <p:txBody>
          <a:bodyPr/>
          <a:lstStyle/>
          <a:p>
            <a:r>
              <a:rPr lang="en-US" dirty="0"/>
              <a:t>Protecting Internet communications</a:t>
            </a:r>
          </a:p>
          <a:p>
            <a:pPr lvl="1"/>
            <a:r>
              <a:rPr lang="en-US" dirty="0"/>
              <a:t>Encryption</a:t>
            </a:r>
          </a:p>
          <a:p>
            <a:r>
              <a:rPr lang="en-US" dirty="0"/>
              <a:t>Securing channels of communication</a:t>
            </a:r>
          </a:p>
          <a:p>
            <a:pPr lvl="1"/>
            <a:r>
              <a:rPr lang="en-US" dirty="0"/>
              <a:t>SSL, TLS, VPNs, Wi-Fi</a:t>
            </a:r>
          </a:p>
          <a:p>
            <a:r>
              <a:rPr lang="en-US" dirty="0"/>
              <a:t> Protecting networks</a:t>
            </a:r>
          </a:p>
          <a:p>
            <a:pPr lvl="1"/>
            <a:r>
              <a:rPr lang="en-US" dirty="0"/>
              <a:t>Firewalls, proxy servers, IDS, IPS</a:t>
            </a:r>
          </a:p>
          <a:p>
            <a:r>
              <a:rPr lang="en-US" dirty="0"/>
              <a:t>Protecting servers and clients </a:t>
            </a:r>
          </a:p>
          <a:p>
            <a:pPr lvl="1"/>
            <a:r>
              <a:rPr lang="en-US" dirty="0"/>
              <a:t>OS security, anti-virus software</a:t>
            </a:r>
          </a:p>
        </p:txBody>
      </p:sp>
      <p:sp>
        <p:nvSpPr>
          <p:cNvPr id="4" name="矩形 3"/>
          <p:cNvSpPr/>
          <p:nvPr/>
        </p:nvSpPr>
        <p:spPr>
          <a:xfrm>
            <a:off x="4495800" y="1051514"/>
            <a:ext cx="1165730" cy="24589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600" dirty="0">
                <a:solidFill>
                  <a:schemeClr val="tx1"/>
                </a:solidFill>
                <a:latin typeface="+mn-ea"/>
              </a:rPr>
              <a:t>技術方案</a:t>
            </a:r>
          </a:p>
        </p:txBody>
      </p:sp>
      <p:sp>
        <p:nvSpPr>
          <p:cNvPr id="5" name="矩形 4"/>
          <p:cNvSpPr/>
          <p:nvPr/>
        </p:nvSpPr>
        <p:spPr>
          <a:xfrm>
            <a:off x="6400800" y="1737314"/>
            <a:ext cx="1942884" cy="24589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600" dirty="0">
                <a:solidFill>
                  <a:schemeClr val="tx1"/>
                </a:solidFill>
                <a:latin typeface="+mn-ea"/>
              </a:rPr>
              <a:t>保護互聯網通信</a:t>
            </a:r>
          </a:p>
        </p:txBody>
      </p:sp>
      <p:sp>
        <p:nvSpPr>
          <p:cNvPr id="6" name="矩形 5"/>
          <p:cNvSpPr/>
          <p:nvPr/>
        </p:nvSpPr>
        <p:spPr>
          <a:xfrm>
            <a:off x="2590799" y="2145897"/>
            <a:ext cx="621723" cy="292503"/>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600" dirty="0">
                <a:solidFill>
                  <a:schemeClr val="tx1"/>
                </a:solidFill>
                <a:latin typeface="+mn-ea"/>
              </a:rPr>
              <a:t>加密</a:t>
            </a:r>
          </a:p>
        </p:txBody>
      </p:sp>
      <p:sp>
        <p:nvSpPr>
          <p:cNvPr id="7" name="矩形 6"/>
          <p:cNvSpPr/>
          <p:nvPr/>
        </p:nvSpPr>
        <p:spPr>
          <a:xfrm>
            <a:off x="6781800" y="2642003"/>
            <a:ext cx="1942884" cy="24589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600" dirty="0">
                <a:solidFill>
                  <a:schemeClr val="tx1"/>
                </a:solidFill>
                <a:latin typeface="+mn-ea"/>
              </a:rPr>
              <a:t>確保溝通渠道</a:t>
            </a:r>
          </a:p>
        </p:txBody>
      </p:sp>
      <p:sp>
        <p:nvSpPr>
          <p:cNvPr id="8" name="矩形 7"/>
          <p:cNvSpPr/>
          <p:nvPr/>
        </p:nvSpPr>
        <p:spPr>
          <a:xfrm>
            <a:off x="3962400" y="3186124"/>
            <a:ext cx="2590800" cy="20875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zh-TW" sz="1600" dirty="0">
                <a:solidFill>
                  <a:schemeClr val="tx1"/>
                </a:solidFill>
                <a:latin typeface="+mn-ea"/>
              </a:rPr>
              <a:t>SSL</a:t>
            </a:r>
            <a:r>
              <a:rPr lang="zh-TW" altLang="en-US" sz="1600" dirty="0">
                <a:solidFill>
                  <a:schemeClr val="tx1"/>
                </a:solidFill>
                <a:latin typeface="+mn-ea"/>
              </a:rPr>
              <a:t>，</a:t>
            </a:r>
            <a:r>
              <a:rPr lang="en-US" altLang="zh-TW" sz="1600" dirty="0">
                <a:solidFill>
                  <a:schemeClr val="tx1"/>
                </a:solidFill>
                <a:latin typeface="+mn-ea"/>
              </a:rPr>
              <a:t>TLS</a:t>
            </a:r>
            <a:r>
              <a:rPr lang="zh-TW" altLang="en-US" sz="1600" dirty="0">
                <a:solidFill>
                  <a:schemeClr val="tx1"/>
                </a:solidFill>
                <a:latin typeface="+mn-ea"/>
              </a:rPr>
              <a:t>，</a:t>
            </a:r>
            <a:r>
              <a:rPr lang="en-US" altLang="zh-TW" sz="1600" dirty="0">
                <a:solidFill>
                  <a:schemeClr val="tx1"/>
                </a:solidFill>
                <a:latin typeface="+mn-ea"/>
              </a:rPr>
              <a:t>VPNs</a:t>
            </a:r>
            <a:r>
              <a:rPr lang="zh-TW" altLang="en-US" sz="1600" dirty="0">
                <a:solidFill>
                  <a:schemeClr val="tx1"/>
                </a:solidFill>
                <a:latin typeface="+mn-ea"/>
              </a:rPr>
              <a:t>，</a:t>
            </a:r>
            <a:r>
              <a:rPr lang="en-US" altLang="zh-TW" sz="1600" dirty="0">
                <a:solidFill>
                  <a:schemeClr val="tx1"/>
                </a:solidFill>
                <a:latin typeface="+mn-ea"/>
              </a:rPr>
              <a:t>Wi-Fi</a:t>
            </a:r>
            <a:endParaRPr lang="zh-TW" altLang="en-US" sz="1600" dirty="0">
              <a:solidFill>
                <a:schemeClr val="tx1"/>
              </a:solidFill>
              <a:latin typeface="+mn-ea"/>
            </a:endParaRPr>
          </a:p>
        </p:txBody>
      </p:sp>
      <p:sp>
        <p:nvSpPr>
          <p:cNvPr id="9" name="矩形 8"/>
          <p:cNvSpPr/>
          <p:nvPr/>
        </p:nvSpPr>
        <p:spPr>
          <a:xfrm>
            <a:off x="4107223" y="3682430"/>
            <a:ext cx="1150577" cy="276506"/>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600" dirty="0">
                <a:solidFill>
                  <a:schemeClr val="tx1"/>
                </a:solidFill>
                <a:latin typeface="+mn-ea"/>
              </a:rPr>
              <a:t>保護網絡</a:t>
            </a:r>
          </a:p>
        </p:txBody>
      </p:sp>
      <p:sp>
        <p:nvSpPr>
          <p:cNvPr id="10" name="矩形 9"/>
          <p:cNvSpPr/>
          <p:nvPr/>
        </p:nvSpPr>
        <p:spPr>
          <a:xfrm>
            <a:off x="5092364" y="4084614"/>
            <a:ext cx="3497190" cy="321084"/>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600" dirty="0">
                <a:solidFill>
                  <a:schemeClr val="tx1"/>
                </a:solidFill>
                <a:latin typeface="+mn-ea"/>
              </a:rPr>
              <a:t>防火牆，代理服務器，</a:t>
            </a:r>
            <a:r>
              <a:rPr lang="en-US" altLang="zh-TW" sz="1600" dirty="0">
                <a:solidFill>
                  <a:schemeClr val="tx1"/>
                </a:solidFill>
                <a:latin typeface="+mn-ea"/>
              </a:rPr>
              <a:t>IDS</a:t>
            </a:r>
            <a:r>
              <a:rPr lang="zh-TW" altLang="en-US" sz="1600" dirty="0">
                <a:solidFill>
                  <a:schemeClr val="tx1"/>
                </a:solidFill>
                <a:latin typeface="+mn-ea"/>
              </a:rPr>
              <a:t>，</a:t>
            </a:r>
            <a:r>
              <a:rPr lang="en-US" altLang="zh-TW" sz="1600" dirty="0">
                <a:solidFill>
                  <a:schemeClr val="tx1"/>
                </a:solidFill>
                <a:latin typeface="+mn-ea"/>
              </a:rPr>
              <a:t>IPS</a:t>
            </a:r>
            <a:endParaRPr lang="zh-TW" altLang="en-US" sz="1600" dirty="0">
              <a:solidFill>
                <a:schemeClr val="tx1"/>
              </a:solidFill>
              <a:latin typeface="+mn-ea"/>
            </a:endParaRPr>
          </a:p>
        </p:txBody>
      </p:sp>
      <p:sp>
        <p:nvSpPr>
          <p:cNvPr id="11" name="矩形 10"/>
          <p:cNvSpPr/>
          <p:nvPr/>
        </p:nvSpPr>
        <p:spPr>
          <a:xfrm>
            <a:off x="5477849" y="4618785"/>
            <a:ext cx="2720037" cy="345883"/>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600" dirty="0">
                <a:solidFill>
                  <a:schemeClr val="tx1"/>
                </a:solidFill>
                <a:latin typeface="+mn-ea"/>
              </a:rPr>
              <a:t>保護服務器和客戶端</a:t>
            </a:r>
          </a:p>
        </p:txBody>
      </p:sp>
      <p:sp>
        <p:nvSpPr>
          <p:cNvPr id="12" name="矩形 11"/>
          <p:cNvSpPr/>
          <p:nvPr/>
        </p:nvSpPr>
        <p:spPr>
          <a:xfrm>
            <a:off x="4800600" y="5075570"/>
            <a:ext cx="3365074" cy="276507"/>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600" dirty="0">
                <a:solidFill>
                  <a:schemeClr val="tx1"/>
                </a:solidFill>
                <a:latin typeface="+mn-ea"/>
              </a:rPr>
              <a:t>操作系統安全，防病毒軟件</a:t>
            </a:r>
          </a:p>
        </p:txBody>
      </p:sp>
      <p:sp>
        <p:nvSpPr>
          <p:cNvPr id="13" name="矩形 12"/>
          <p:cNvSpPr/>
          <p:nvPr/>
        </p:nvSpPr>
        <p:spPr>
          <a:xfrm>
            <a:off x="1245656" y="5395624"/>
            <a:ext cx="2735580" cy="1172157"/>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400" dirty="0">
                <a:solidFill>
                  <a:schemeClr val="tx1"/>
                </a:solidFill>
                <a:latin typeface="+mn-ea"/>
              </a:rPr>
              <a:t>入侵偵測系統（</a:t>
            </a:r>
            <a:r>
              <a:rPr lang="en-US" altLang="zh-TW" sz="1400" dirty="0">
                <a:solidFill>
                  <a:schemeClr val="tx1"/>
                </a:solidFill>
                <a:latin typeface="+mn-ea"/>
              </a:rPr>
              <a:t>IDS</a:t>
            </a:r>
            <a:r>
              <a:rPr lang="zh-TW" altLang="en-US" sz="1400" dirty="0">
                <a:solidFill>
                  <a:schemeClr val="tx1"/>
                </a:solidFill>
                <a:latin typeface="+mn-ea"/>
              </a:rPr>
              <a:t>；</a:t>
            </a:r>
            <a:r>
              <a:rPr lang="en-US" altLang="zh-TW" sz="1400" dirty="0">
                <a:solidFill>
                  <a:schemeClr val="tx1"/>
                </a:solidFill>
                <a:latin typeface="+mn-ea"/>
              </a:rPr>
              <a:t>Intrusion Detection System</a:t>
            </a:r>
            <a:r>
              <a:rPr lang="zh-TW" altLang="en-US" sz="1400" dirty="0">
                <a:solidFill>
                  <a:schemeClr val="tx1"/>
                </a:solidFill>
                <a:latin typeface="+mn-ea"/>
              </a:rPr>
              <a:t>）多以網路流量異常判斷是否出現可疑攻擊事件，通常只能發出警示而無阻絕攻擊擴散的功能</a:t>
            </a:r>
          </a:p>
        </p:txBody>
      </p:sp>
      <p:sp>
        <p:nvSpPr>
          <p:cNvPr id="14" name="矩形 13"/>
          <p:cNvSpPr/>
          <p:nvPr/>
        </p:nvSpPr>
        <p:spPr>
          <a:xfrm>
            <a:off x="4297869" y="5414903"/>
            <a:ext cx="2735580" cy="1172157"/>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100" dirty="0">
                <a:solidFill>
                  <a:schemeClr val="tx1"/>
                </a:solidFill>
                <a:latin typeface="+mn-ea"/>
              </a:rPr>
              <a:t>將</a:t>
            </a:r>
            <a:r>
              <a:rPr lang="en-US" altLang="zh-TW" sz="1100" dirty="0">
                <a:solidFill>
                  <a:schemeClr val="tx1"/>
                </a:solidFill>
                <a:latin typeface="+mn-ea"/>
              </a:rPr>
              <a:t>IDP</a:t>
            </a:r>
            <a:r>
              <a:rPr lang="zh-TW" altLang="en-US" sz="1100" dirty="0">
                <a:solidFill>
                  <a:schemeClr val="tx1"/>
                </a:solidFill>
                <a:latin typeface="+mn-ea"/>
              </a:rPr>
              <a:t>定位為智慧型的安全產品，也有人將這類產品稱為入侵防禦系統（</a:t>
            </a:r>
            <a:r>
              <a:rPr lang="en-US" altLang="zh-TW" sz="1100" dirty="0">
                <a:solidFill>
                  <a:schemeClr val="tx1"/>
                </a:solidFill>
                <a:latin typeface="+mn-ea"/>
              </a:rPr>
              <a:t>IPS</a:t>
            </a:r>
            <a:r>
              <a:rPr lang="zh-TW" altLang="en-US" sz="1100" dirty="0">
                <a:solidFill>
                  <a:schemeClr val="tx1"/>
                </a:solidFill>
                <a:latin typeface="+mn-ea"/>
              </a:rPr>
              <a:t>；（</a:t>
            </a:r>
            <a:r>
              <a:rPr lang="en-US" altLang="zh-TW" sz="1100" dirty="0">
                <a:solidFill>
                  <a:schemeClr val="tx1"/>
                </a:solidFill>
                <a:latin typeface="+mn-ea"/>
              </a:rPr>
              <a:t>Intrusion Prevention System</a:t>
            </a:r>
            <a:r>
              <a:rPr lang="zh-TW" altLang="en-US" sz="1100" dirty="0">
                <a:solidFill>
                  <a:schemeClr val="tx1"/>
                </a:solidFill>
                <a:latin typeface="+mn-ea"/>
              </a:rPr>
              <a:t>）市面有不少資訊安全供應商整合防火牆、入侵系統與企業虛擬網路（</a:t>
            </a:r>
            <a:r>
              <a:rPr lang="en-US" altLang="zh-TW" sz="1100" dirty="0">
                <a:solidFill>
                  <a:schemeClr val="tx1"/>
                </a:solidFill>
                <a:latin typeface="+mn-ea"/>
              </a:rPr>
              <a:t>VPN</a:t>
            </a:r>
            <a:r>
              <a:rPr lang="zh-TW" altLang="en-US" sz="1100" dirty="0">
                <a:solidFill>
                  <a:schemeClr val="tx1"/>
                </a:solidFill>
                <a:latin typeface="+mn-ea"/>
              </a:rPr>
              <a:t>）等功能，推出綜合型的入侵偵測與防禦功能安全產品。</a:t>
            </a:r>
          </a:p>
        </p:txBody>
      </p:sp>
    </p:spTree>
    <p:extLst>
      <p:ext uri="{BB962C8B-B14F-4D97-AF65-F5344CB8AC3E}">
        <p14:creationId xmlns:p14="http://schemas.microsoft.com/office/powerpoint/2010/main" val="21510631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5.5: Tools Available to Achieve Site Security</a:t>
            </a:r>
          </a:p>
        </p:txBody>
      </p:sp>
      <p:sp>
        <p:nvSpPr>
          <p:cNvPr id="4" name="Text Placeholder 3"/>
          <p:cNvSpPr>
            <a:spLocks noGrp="1"/>
          </p:cNvSpPr>
          <p:nvPr>
            <p:ph type="body" sz="quarter" idx="13"/>
          </p:nvPr>
        </p:nvSpPr>
        <p:spPr/>
        <p:txBody>
          <a:bodyPr/>
          <a:lstStyle/>
          <a:p>
            <a:endParaRPr lang="en-US" dirty="0"/>
          </a:p>
        </p:txBody>
      </p:sp>
      <p:pic>
        <p:nvPicPr>
          <p:cNvPr id="8" name="Picture 7" descr="Figure 5.5 illustrates the various tools available to acheive site security."/>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13928" y="1371600"/>
            <a:ext cx="6963744" cy="4774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209800" y="744371"/>
            <a:ext cx="2743200" cy="403332"/>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600" dirty="0">
                <a:solidFill>
                  <a:schemeClr val="tx1"/>
                </a:solidFill>
                <a:latin typeface="+mn-ea"/>
              </a:rPr>
              <a:t>可用於實現站點安全的工具</a:t>
            </a:r>
          </a:p>
        </p:txBody>
      </p:sp>
      <p:sp>
        <p:nvSpPr>
          <p:cNvPr id="6" name="矩形 5"/>
          <p:cNvSpPr/>
          <p:nvPr/>
        </p:nvSpPr>
        <p:spPr>
          <a:xfrm>
            <a:off x="3962400" y="3724848"/>
            <a:ext cx="1066800" cy="620277"/>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600" dirty="0">
                <a:solidFill>
                  <a:schemeClr val="tx1"/>
                </a:solidFill>
                <a:latin typeface="+mn-ea"/>
              </a:rPr>
              <a:t>安全管理</a:t>
            </a:r>
          </a:p>
        </p:txBody>
      </p:sp>
      <p:sp>
        <p:nvSpPr>
          <p:cNvPr id="9" name="矩形 8"/>
          <p:cNvSpPr/>
          <p:nvPr/>
        </p:nvSpPr>
        <p:spPr>
          <a:xfrm>
            <a:off x="1477345" y="1406564"/>
            <a:ext cx="1143001" cy="620277"/>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600" dirty="0">
                <a:solidFill>
                  <a:schemeClr val="tx1"/>
                </a:solidFill>
                <a:latin typeface="+mn-ea"/>
              </a:rPr>
              <a:t>認證程序</a:t>
            </a:r>
          </a:p>
        </p:txBody>
      </p:sp>
      <p:sp>
        <p:nvSpPr>
          <p:cNvPr id="14" name="矩形 13"/>
          <p:cNvSpPr/>
          <p:nvPr/>
        </p:nvSpPr>
        <p:spPr>
          <a:xfrm>
            <a:off x="457200" y="3247842"/>
            <a:ext cx="1066800" cy="620277"/>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600" dirty="0">
                <a:solidFill>
                  <a:schemeClr val="tx1"/>
                </a:solidFill>
                <a:latin typeface="+mn-ea"/>
              </a:rPr>
              <a:t>防毒軟件</a:t>
            </a:r>
          </a:p>
        </p:txBody>
      </p:sp>
      <p:sp>
        <p:nvSpPr>
          <p:cNvPr id="15" name="矩形 14"/>
          <p:cNvSpPr/>
          <p:nvPr/>
        </p:nvSpPr>
        <p:spPr>
          <a:xfrm>
            <a:off x="609600" y="2250739"/>
            <a:ext cx="1066800" cy="620277"/>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600" dirty="0">
                <a:solidFill>
                  <a:schemeClr val="tx1"/>
                </a:solidFill>
                <a:latin typeface="+mn-ea"/>
              </a:rPr>
              <a:t>訪問控制</a:t>
            </a:r>
          </a:p>
        </p:txBody>
      </p:sp>
      <p:sp>
        <p:nvSpPr>
          <p:cNvPr id="16" name="矩形 15"/>
          <p:cNvSpPr/>
          <p:nvPr/>
        </p:nvSpPr>
        <p:spPr>
          <a:xfrm>
            <a:off x="1676400" y="5127268"/>
            <a:ext cx="1497563" cy="620277"/>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600" dirty="0">
                <a:solidFill>
                  <a:schemeClr val="tx1"/>
                </a:solidFill>
                <a:latin typeface="+mn-ea"/>
              </a:rPr>
              <a:t>入侵檢測</a:t>
            </a:r>
            <a:r>
              <a:rPr lang="en-US" altLang="zh-TW" sz="1600" dirty="0">
                <a:solidFill>
                  <a:schemeClr val="tx1"/>
                </a:solidFill>
                <a:latin typeface="+mn-ea"/>
              </a:rPr>
              <a:t>/</a:t>
            </a:r>
            <a:r>
              <a:rPr lang="zh-TW" altLang="en-US" sz="1600" dirty="0">
                <a:solidFill>
                  <a:schemeClr val="tx1"/>
                </a:solidFill>
                <a:latin typeface="+mn-ea"/>
              </a:rPr>
              <a:t>預防</a:t>
            </a:r>
          </a:p>
        </p:txBody>
      </p:sp>
      <p:sp>
        <p:nvSpPr>
          <p:cNvPr id="17" name="矩形 16"/>
          <p:cNvSpPr/>
          <p:nvPr/>
        </p:nvSpPr>
        <p:spPr>
          <a:xfrm>
            <a:off x="304800" y="4270877"/>
            <a:ext cx="1500673" cy="620277"/>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600" dirty="0">
                <a:solidFill>
                  <a:schemeClr val="tx1"/>
                </a:solidFill>
                <a:latin typeface="+mn-ea"/>
              </a:rPr>
              <a:t>自動軟件更新</a:t>
            </a:r>
          </a:p>
        </p:txBody>
      </p:sp>
      <p:sp>
        <p:nvSpPr>
          <p:cNvPr id="18" name="矩形 17"/>
          <p:cNvSpPr/>
          <p:nvPr/>
        </p:nvSpPr>
        <p:spPr>
          <a:xfrm>
            <a:off x="6383692" y="1254502"/>
            <a:ext cx="626708" cy="620277"/>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600" dirty="0">
                <a:solidFill>
                  <a:schemeClr val="tx1"/>
                </a:solidFill>
                <a:latin typeface="+mn-ea"/>
              </a:rPr>
              <a:t>加密</a:t>
            </a:r>
          </a:p>
        </p:txBody>
      </p:sp>
      <p:sp>
        <p:nvSpPr>
          <p:cNvPr id="19" name="矩形 18"/>
          <p:cNvSpPr/>
          <p:nvPr/>
        </p:nvSpPr>
        <p:spPr>
          <a:xfrm>
            <a:off x="7315200" y="3001192"/>
            <a:ext cx="1600200" cy="620277"/>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600" dirty="0">
                <a:solidFill>
                  <a:schemeClr val="tx1"/>
                </a:solidFill>
                <a:latin typeface="+mn-ea"/>
              </a:rPr>
              <a:t>虛擬專用網絡</a:t>
            </a:r>
          </a:p>
        </p:txBody>
      </p:sp>
      <p:sp>
        <p:nvSpPr>
          <p:cNvPr id="20" name="矩形 19"/>
          <p:cNvSpPr/>
          <p:nvPr/>
        </p:nvSpPr>
        <p:spPr>
          <a:xfrm>
            <a:off x="7265436" y="1950979"/>
            <a:ext cx="1421364" cy="620277"/>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600" dirty="0">
                <a:solidFill>
                  <a:schemeClr val="tx1"/>
                </a:solidFill>
                <a:latin typeface="+mn-ea"/>
              </a:rPr>
              <a:t>網絡安全協議</a:t>
            </a:r>
          </a:p>
        </p:txBody>
      </p:sp>
      <p:sp>
        <p:nvSpPr>
          <p:cNvPr id="21" name="矩形 20"/>
          <p:cNvSpPr/>
          <p:nvPr/>
        </p:nvSpPr>
        <p:spPr>
          <a:xfrm>
            <a:off x="5850292" y="4859424"/>
            <a:ext cx="1415144" cy="620277"/>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600" dirty="0">
                <a:solidFill>
                  <a:schemeClr val="tx1"/>
                </a:solidFill>
                <a:latin typeface="+mn-ea"/>
              </a:rPr>
              <a:t>代理服務器</a:t>
            </a:r>
          </a:p>
        </p:txBody>
      </p:sp>
      <p:sp>
        <p:nvSpPr>
          <p:cNvPr id="22" name="矩形 21"/>
          <p:cNvSpPr/>
          <p:nvPr/>
        </p:nvSpPr>
        <p:spPr>
          <a:xfrm>
            <a:off x="7315200" y="4024227"/>
            <a:ext cx="814872" cy="620277"/>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600" dirty="0">
                <a:solidFill>
                  <a:schemeClr val="tx1"/>
                </a:solidFill>
                <a:latin typeface="+mn-ea"/>
              </a:rPr>
              <a:t>防火牆</a:t>
            </a:r>
          </a:p>
        </p:txBody>
      </p:sp>
    </p:spTree>
    <p:extLst>
      <p:ext uri="{BB962C8B-B14F-4D97-AF65-F5344CB8AC3E}">
        <p14:creationId xmlns:p14="http://schemas.microsoft.com/office/powerpoint/2010/main" val="4043970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Encryption</a:t>
            </a:r>
          </a:p>
        </p:txBody>
      </p:sp>
      <p:sp>
        <p:nvSpPr>
          <p:cNvPr id="3" name="Content Placeholder 2"/>
          <p:cNvSpPr>
            <a:spLocks noGrp="1"/>
          </p:cNvSpPr>
          <p:nvPr>
            <p:ph idx="1"/>
          </p:nvPr>
        </p:nvSpPr>
        <p:spPr/>
        <p:txBody>
          <a:bodyPr/>
          <a:lstStyle/>
          <a:p>
            <a:r>
              <a:rPr lang="en-US" dirty="0"/>
              <a:t>Encryption</a:t>
            </a:r>
          </a:p>
          <a:p>
            <a:pPr lvl="1"/>
            <a:r>
              <a:rPr lang="en-US" dirty="0"/>
              <a:t>Transforms data into cipher text readable only by sender and receiver</a:t>
            </a:r>
          </a:p>
          <a:p>
            <a:pPr lvl="1"/>
            <a:r>
              <a:rPr lang="en-US" dirty="0"/>
              <a:t>Secures stored information and information transmission</a:t>
            </a:r>
          </a:p>
          <a:p>
            <a:pPr lvl="1"/>
            <a:r>
              <a:rPr lang="en-US" dirty="0"/>
              <a:t>Provides 4 of 6 key dimensions of e-commerce security: </a:t>
            </a:r>
          </a:p>
          <a:p>
            <a:pPr lvl="2"/>
            <a:r>
              <a:rPr lang="en-US" dirty="0"/>
              <a:t>Message integrity</a:t>
            </a:r>
          </a:p>
          <a:p>
            <a:pPr lvl="2"/>
            <a:r>
              <a:rPr lang="en-US" dirty="0"/>
              <a:t>Nonrepudiation</a:t>
            </a:r>
          </a:p>
          <a:p>
            <a:pPr lvl="2"/>
            <a:r>
              <a:rPr lang="en-US" dirty="0"/>
              <a:t>Authentication</a:t>
            </a:r>
          </a:p>
          <a:p>
            <a:pPr lvl="2"/>
            <a:r>
              <a:rPr lang="en-US" dirty="0"/>
              <a:t>Confidentiality</a:t>
            </a:r>
          </a:p>
        </p:txBody>
      </p:sp>
      <p:sp>
        <p:nvSpPr>
          <p:cNvPr id="4" name="矩形 3"/>
          <p:cNvSpPr/>
          <p:nvPr/>
        </p:nvSpPr>
        <p:spPr>
          <a:xfrm>
            <a:off x="2743200" y="696734"/>
            <a:ext cx="609600" cy="630607"/>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600" dirty="0">
                <a:solidFill>
                  <a:schemeClr val="tx1"/>
                </a:solidFill>
                <a:latin typeface="+mn-ea"/>
              </a:rPr>
              <a:t>加密</a:t>
            </a:r>
          </a:p>
        </p:txBody>
      </p:sp>
      <p:sp>
        <p:nvSpPr>
          <p:cNvPr id="7" name="矩形 6"/>
          <p:cNvSpPr/>
          <p:nvPr/>
        </p:nvSpPr>
        <p:spPr>
          <a:xfrm>
            <a:off x="3352800" y="3590322"/>
            <a:ext cx="4876800" cy="2262982"/>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600" dirty="0">
                <a:solidFill>
                  <a:schemeClr val="tx1"/>
                </a:solidFill>
                <a:latin typeface="+mn-ea"/>
              </a:rPr>
              <a:t>加密</a:t>
            </a:r>
          </a:p>
          <a:p>
            <a:r>
              <a:rPr lang="en-US" altLang="zh-TW" sz="1600" dirty="0">
                <a:solidFill>
                  <a:schemeClr val="tx1"/>
                </a:solidFill>
                <a:latin typeface="+mn-ea"/>
              </a:rPr>
              <a:t>-</a:t>
            </a:r>
            <a:r>
              <a:rPr lang="zh-TW" altLang="en-US" sz="1600" dirty="0">
                <a:solidFill>
                  <a:schemeClr val="tx1"/>
                </a:solidFill>
                <a:latin typeface="+mn-ea"/>
              </a:rPr>
              <a:t>將數據轉換為只能由發送者和接收者讀取的密文</a:t>
            </a:r>
          </a:p>
          <a:p>
            <a:r>
              <a:rPr lang="en-US" altLang="zh-TW" sz="1600" dirty="0">
                <a:solidFill>
                  <a:schemeClr val="tx1"/>
                </a:solidFill>
                <a:latin typeface="+mn-ea"/>
              </a:rPr>
              <a:t>-</a:t>
            </a:r>
            <a:r>
              <a:rPr lang="zh-TW" altLang="en-US" sz="1600" dirty="0">
                <a:solidFill>
                  <a:schemeClr val="tx1"/>
                </a:solidFill>
                <a:latin typeface="+mn-ea"/>
              </a:rPr>
              <a:t>保護存儲的信息和信息傳輸</a:t>
            </a:r>
          </a:p>
          <a:p>
            <a:r>
              <a:rPr lang="en-US" altLang="zh-TW" sz="1600" dirty="0">
                <a:solidFill>
                  <a:schemeClr val="tx1"/>
                </a:solidFill>
                <a:latin typeface="+mn-ea"/>
              </a:rPr>
              <a:t>-</a:t>
            </a:r>
            <a:r>
              <a:rPr lang="zh-TW" altLang="en-US" sz="1600" dirty="0">
                <a:solidFill>
                  <a:schemeClr val="tx1"/>
                </a:solidFill>
                <a:latin typeface="+mn-ea"/>
              </a:rPr>
              <a:t>提供電子商務安全的</a:t>
            </a:r>
            <a:r>
              <a:rPr lang="en-US" altLang="zh-TW" sz="1600" dirty="0">
                <a:solidFill>
                  <a:schemeClr val="tx1"/>
                </a:solidFill>
                <a:latin typeface="+mn-ea"/>
              </a:rPr>
              <a:t>6</a:t>
            </a:r>
            <a:r>
              <a:rPr lang="zh-TW" altLang="en-US" sz="1600" dirty="0">
                <a:solidFill>
                  <a:schemeClr val="tx1"/>
                </a:solidFill>
                <a:latin typeface="+mn-ea"/>
              </a:rPr>
              <a:t>個關鍵維度中的</a:t>
            </a:r>
            <a:r>
              <a:rPr lang="en-US" altLang="zh-TW" sz="1600" dirty="0">
                <a:solidFill>
                  <a:schemeClr val="tx1"/>
                </a:solidFill>
                <a:latin typeface="+mn-ea"/>
              </a:rPr>
              <a:t>4</a:t>
            </a:r>
            <a:r>
              <a:rPr lang="zh-TW" altLang="en-US" sz="1600" dirty="0">
                <a:solidFill>
                  <a:schemeClr val="tx1"/>
                </a:solidFill>
                <a:latin typeface="+mn-ea"/>
              </a:rPr>
              <a:t>個：</a:t>
            </a:r>
          </a:p>
          <a:p>
            <a:r>
              <a:rPr lang="zh-TW" altLang="en-US" sz="1600" dirty="0">
                <a:solidFill>
                  <a:schemeClr val="tx1"/>
                </a:solidFill>
                <a:latin typeface="+mn-ea"/>
              </a:rPr>
              <a:t>．消息完整性</a:t>
            </a:r>
          </a:p>
          <a:p>
            <a:r>
              <a:rPr lang="zh-TW" altLang="en-US" sz="1600" dirty="0">
                <a:solidFill>
                  <a:schemeClr val="tx1"/>
                </a:solidFill>
                <a:latin typeface="+mn-ea"/>
              </a:rPr>
              <a:t>．不可否認性</a:t>
            </a:r>
          </a:p>
          <a:p>
            <a:r>
              <a:rPr lang="zh-TW" altLang="en-US" sz="1600" dirty="0">
                <a:solidFill>
                  <a:schemeClr val="tx1"/>
                </a:solidFill>
                <a:latin typeface="+mn-ea"/>
              </a:rPr>
              <a:t>．認證</a:t>
            </a:r>
          </a:p>
          <a:p>
            <a:r>
              <a:rPr lang="zh-TW" altLang="en-US" sz="1600" dirty="0">
                <a:solidFill>
                  <a:schemeClr val="tx1"/>
                </a:solidFill>
                <a:latin typeface="+mn-ea"/>
              </a:rPr>
              <a:t>．保密</a:t>
            </a:r>
          </a:p>
        </p:txBody>
      </p:sp>
    </p:spTree>
    <p:extLst>
      <p:ext uri="{BB962C8B-B14F-4D97-AF65-F5344CB8AC3E}">
        <p14:creationId xmlns:p14="http://schemas.microsoft.com/office/powerpoint/2010/main" val="27074980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Symmetric Key Cryptography</a:t>
            </a:r>
          </a:p>
        </p:txBody>
      </p:sp>
      <p:sp>
        <p:nvSpPr>
          <p:cNvPr id="3" name="Content Placeholder 2"/>
          <p:cNvSpPr>
            <a:spLocks noGrp="1"/>
          </p:cNvSpPr>
          <p:nvPr>
            <p:ph idx="1"/>
          </p:nvPr>
        </p:nvSpPr>
        <p:spPr/>
        <p:txBody>
          <a:bodyPr/>
          <a:lstStyle/>
          <a:p>
            <a:r>
              <a:rPr lang="en-US" dirty="0"/>
              <a:t>Sender and receiver use same digital key to encrypt and decrypt message</a:t>
            </a:r>
          </a:p>
          <a:p>
            <a:r>
              <a:rPr lang="en-US" dirty="0"/>
              <a:t>Requires different set of keys for each transaction</a:t>
            </a:r>
          </a:p>
          <a:p>
            <a:r>
              <a:rPr lang="en-US" dirty="0"/>
              <a:t>Strength of encryption: Length of binary key </a:t>
            </a:r>
          </a:p>
          <a:p>
            <a:r>
              <a:rPr lang="en-US" dirty="0"/>
              <a:t>Data Encryption Standard (DES)</a:t>
            </a:r>
          </a:p>
          <a:p>
            <a:r>
              <a:rPr lang="en-US" dirty="0"/>
              <a:t>Advanced Encryption Standard (AES)</a:t>
            </a:r>
          </a:p>
          <a:p>
            <a:r>
              <a:rPr lang="en-US" dirty="0"/>
              <a:t>Other standards use keys with up to 2,048 bits</a:t>
            </a:r>
          </a:p>
        </p:txBody>
      </p:sp>
      <p:sp>
        <p:nvSpPr>
          <p:cNvPr id="4" name="矩形 3"/>
          <p:cNvSpPr/>
          <p:nvPr/>
        </p:nvSpPr>
        <p:spPr>
          <a:xfrm>
            <a:off x="6324600" y="755449"/>
            <a:ext cx="1447800" cy="620277"/>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600" dirty="0">
                <a:solidFill>
                  <a:schemeClr val="tx1"/>
                </a:solidFill>
                <a:latin typeface="+mn-ea"/>
              </a:rPr>
              <a:t>對稱密鑰加密</a:t>
            </a:r>
          </a:p>
        </p:txBody>
      </p:sp>
      <p:sp>
        <p:nvSpPr>
          <p:cNvPr id="5" name="矩形 4"/>
          <p:cNvSpPr/>
          <p:nvPr/>
        </p:nvSpPr>
        <p:spPr>
          <a:xfrm>
            <a:off x="5486400" y="2057400"/>
            <a:ext cx="2971800" cy="620277"/>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600" dirty="0">
                <a:solidFill>
                  <a:schemeClr val="tx1"/>
                </a:solidFill>
                <a:latin typeface="+mn-ea"/>
              </a:rPr>
              <a:t>發送者和接收者使用相同的數字密鑰來加密和解密消息</a:t>
            </a:r>
          </a:p>
        </p:txBody>
      </p:sp>
      <p:sp>
        <p:nvSpPr>
          <p:cNvPr id="6" name="矩形 5"/>
          <p:cNvSpPr/>
          <p:nvPr/>
        </p:nvSpPr>
        <p:spPr>
          <a:xfrm>
            <a:off x="667139" y="3034004"/>
            <a:ext cx="2838061" cy="315477"/>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600" dirty="0">
                <a:solidFill>
                  <a:schemeClr val="tx1"/>
                </a:solidFill>
                <a:latin typeface="+mn-ea"/>
              </a:rPr>
              <a:t>每次交易都需要不同的密鑰組</a:t>
            </a:r>
          </a:p>
        </p:txBody>
      </p:sp>
      <p:sp>
        <p:nvSpPr>
          <p:cNvPr id="7" name="矩形 6"/>
          <p:cNvSpPr/>
          <p:nvPr/>
        </p:nvSpPr>
        <p:spPr>
          <a:xfrm>
            <a:off x="667139" y="3649824"/>
            <a:ext cx="2838061" cy="315477"/>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600" dirty="0">
                <a:solidFill>
                  <a:schemeClr val="tx1"/>
                </a:solidFill>
                <a:latin typeface="+mn-ea"/>
              </a:rPr>
              <a:t>加密強度：二進制密鑰的長度</a:t>
            </a:r>
          </a:p>
        </p:txBody>
      </p:sp>
      <p:sp>
        <p:nvSpPr>
          <p:cNvPr id="8" name="矩形 7"/>
          <p:cNvSpPr/>
          <p:nvPr/>
        </p:nvSpPr>
        <p:spPr>
          <a:xfrm>
            <a:off x="760445" y="4265644"/>
            <a:ext cx="2058955" cy="315477"/>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600" dirty="0">
                <a:solidFill>
                  <a:schemeClr val="tx1"/>
                </a:solidFill>
                <a:latin typeface="+mn-ea"/>
              </a:rPr>
              <a:t>數據加密標準（</a:t>
            </a:r>
            <a:r>
              <a:rPr lang="en-US" altLang="zh-TW" sz="1600" dirty="0">
                <a:solidFill>
                  <a:schemeClr val="tx1"/>
                </a:solidFill>
                <a:latin typeface="+mn-ea"/>
              </a:rPr>
              <a:t>DES</a:t>
            </a:r>
            <a:r>
              <a:rPr lang="zh-TW" altLang="en-US" sz="1600" dirty="0">
                <a:solidFill>
                  <a:schemeClr val="tx1"/>
                </a:solidFill>
                <a:latin typeface="+mn-ea"/>
              </a:rPr>
              <a:t>）</a:t>
            </a:r>
          </a:p>
        </p:txBody>
      </p:sp>
      <p:sp>
        <p:nvSpPr>
          <p:cNvPr id="9" name="矩形 8"/>
          <p:cNvSpPr/>
          <p:nvPr/>
        </p:nvSpPr>
        <p:spPr>
          <a:xfrm>
            <a:off x="741784" y="4881465"/>
            <a:ext cx="2058955" cy="315477"/>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600" dirty="0">
                <a:solidFill>
                  <a:schemeClr val="tx1"/>
                </a:solidFill>
                <a:latin typeface="+mn-ea"/>
              </a:rPr>
              <a:t>高級加密標準（</a:t>
            </a:r>
            <a:r>
              <a:rPr lang="en-US" altLang="zh-TW" sz="1600" dirty="0">
                <a:solidFill>
                  <a:schemeClr val="tx1"/>
                </a:solidFill>
                <a:latin typeface="+mn-ea"/>
              </a:rPr>
              <a:t>AES</a:t>
            </a:r>
            <a:r>
              <a:rPr lang="zh-TW" altLang="en-US" sz="1600" dirty="0">
                <a:solidFill>
                  <a:schemeClr val="tx1"/>
                </a:solidFill>
                <a:latin typeface="+mn-ea"/>
              </a:rPr>
              <a:t>）</a:t>
            </a:r>
          </a:p>
        </p:txBody>
      </p:sp>
      <p:sp>
        <p:nvSpPr>
          <p:cNvPr id="10" name="矩形 9"/>
          <p:cNvSpPr/>
          <p:nvPr/>
        </p:nvSpPr>
        <p:spPr>
          <a:xfrm>
            <a:off x="779106" y="5478624"/>
            <a:ext cx="3107094" cy="315477"/>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600" dirty="0">
                <a:solidFill>
                  <a:schemeClr val="tx1"/>
                </a:solidFill>
                <a:latin typeface="+mn-ea"/>
              </a:rPr>
              <a:t>其他標準使用高達</a:t>
            </a:r>
            <a:r>
              <a:rPr lang="en-US" altLang="zh-TW" sz="1600" dirty="0">
                <a:solidFill>
                  <a:schemeClr val="tx1"/>
                </a:solidFill>
                <a:latin typeface="+mn-ea"/>
              </a:rPr>
              <a:t>2048</a:t>
            </a:r>
            <a:r>
              <a:rPr lang="zh-TW" altLang="en-US" sz="1600" dirty="0">
                <a:solidFill>
                  <a:schemeClr val="tx1"/>
                </a:solidFill>
                <a:latin typeface="+mn-ea"/>
              </a:rPr>
              <a:t>位的密鑰</a:t>
            </a:r>
          </a:p>
        </p:txBody>
      </p:sp>
    </p:spTree>
    <p:extLst>
      <p:ext uri="{BB962C8B-B14F-4D97-AF65-F5344CB8AC3E}">
        <p14:creationId xmlns:p14="http://schemas.microsoft.com/office/powerpoint/2010/main" val="38200459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Key Cryptography</a:t>
            </a:r>
          </a:p>
        </p:txBody>
      </p:sp>
      <p:sp>
        <p:nvSpPr>
          <p:cNvPr id="3" name="Content Placeholder 2"/>
          <p:cNvSpPr>
            <a:spLocks noGrp="1"/>
          </p:cNvSpPr>
          <p:nvPr>
            <p:ph idx="1"/>
          </p:nvPr>
        </p:nvSpPr>
        <p:spPr/>
        <p:txBody>
          <a:bodyPr/>
          <a:lstStyle/>
          <a:p>
            <a:r>
              <a:rPr lang="en-US" altLang="en-US" dirty="0"/>
              <a:t>Uses two mathematically related digital keys </a:t>
            </a:r>
          </a:p>
          <a:p>
            <a:pPr lvl="1"/>
            <a:r>
              <a:rPr lang="en-US" altLang="en-US" dirty="0"/>
              <a:t>Public key (widely disseminated) </a:t>
            </a:r>
          </a:p>
          <a:p>
            <a:pPr lvl="1"/>
            <a:r>
              <a:rPr lang="en-US" altLang="en-US" dirty="0"/>
              <a:t>Private key (kept secret by owner)</a:t>
            </a:r>
          </a:p>
          <a:p>
            <a:r>
              <a:rPr lang="en-US" altLang="en-US" dirty="0"/>
              <a:t>Both keys used to encrypt and decrypt message</a:t>
            </a:r>
          </a:p>
          <a:p>
            <a:r>
              <a:rPr lang="en-US" altLang="en-US" dirty="0"/>
              <a:t>Once key used to encrypt message, same key cannot be used to decrypt message</a:t>
            </a:r>
          </a:p>
          <a:p>
            <a:r>
              <a:rPr lang="en-US" altLang="en-US" dirty="0"/>
              <a:t>Sender uses recipient</a:t>
            </a:r>
            <a:r>
              <a:rPr lang="ja-JP" altLang="en-US" dirty="0"/>
              <a:t>’</a:t>
            </a:r>
            <a:r>
              <a:rPr lang="en-US" altLang="ja-JP" dirty="0"/>
              <a:t>s public key to encrypt message; recipient uses private key to decrypt it</a:t>
            </a:r>
            <a:endParaRPr lang="en-US" dirty="0"/>
          </a:p>
        </p:txBody>
      </p:sp>
      <p:sp>
        <p:nvSpPr>
          <p:cNvPr id="4" name="矩形 3"/>
          <p:cNvSpPr/>
          <p:nvPr/>
        </p:nvSpPr>
        <p:spPr>
          <a:xfrm>
            <a:off x="5334000" y="755449"/>
            <a:ext cx="1066800" cy="620277"/>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600" dirty="0">
                <a:solidFill>
                  <a:schemeClr val="tx1"/>
                </a:solidFill>
                <a:latin typeface="+mn-ea"/>
              </a:rPr>
              <a:t>公鑰加密</a:t>
            </a:r>
          </a:p>
        </p:txBody>
      </p:sp>
      <p:sp>
        <p:nvSpPr>
          <p:cNvPr id="5" name="矩形 4"/>
          <p:cNvSpPr/>
          <p:nvPr/>
        </p:nvSpPr>
        <p:spPr>
          <a:xfrm>
            <a:off x="5181600" y="2057400"/>
            <a:ext cx="2743200" cy="838074"/>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600" dirty="0">
                <a:solidFill>
                  <a:schemeClr val="tx1"/>
                </a:solidFill>
                <a:latin typeface="+mn-ea"/>
              </a:rPr>
              <a:t>使用兩個數學相關的數字鍵</a:t>
            </a:r>
          </a:p>
          <a:p>
            <a:r>
              <a:rPr lang="zh-TW" altLang="en-US" sz="1600" dirty="0">
                <a:solidFill>
                  <a:schemeClr val="tx1"/>
                </a:solidFill>
                <a:latin typeface="+mn-ea"/>
              </a:rPr>
              <a:t>公鑰（廣泛傳播）</a:t>
            </a:r>
          </a:p>
          <a:p>
            <a:r>
              <a:rPr lang="zh-TW" altLang="en-US" sz="1600" dirty="0">
                <a:solidFill>
                  <a:schemeClr val="tx1"/>
                </a:solidFill>
                <a:latin typeface="+mn-ea"/>
              </a:rPr>
              <a:t>私鑰（由所有者保密）</a:t>
            </a:r>
          </a:p>
        </p:txBody>
      </p:sp>
      <p:sp>
        <p:nvSpPr>
          <p:cNvPr id="8" name="矩形 7"/>
          <p:cNvSpPr/>
          <p:nvPr/>
        </p:nvSpPr>
        <p:spPr>
          <a:xfrm>
            <a:off x="702906" y="3334013"/>
            <a:ext cx="3335694" cy="380874"/>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600" dirty="0">
                <a:solidFill>
                  <a:schemeClr val="tx1"/>
                </a:solidFill>
                <a:latin typeface="+mn-ea"/>
              </a:rPr>
              <a:t>這兩個密鑰都用於加密和解密消息</a:t>
            </a:r>
          </a:p>
        </p:txBody>
      </p:sp>
      <p:sp>
        <p:nvSpPr>
          <p:cNvPr id="9" name="矩形 8"/>
          <p:cNvSpPr/>
          <p:nvPr/>
        </p:nvSpPr>
        <p:spPr>
          <a:xfrm>
            <a:off x="702906" y="4403422"/>
            <a:ext cx="5088294" cy="380874"/>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600" dirty="0">
                <a:solidFill>
                  <a:schemeClr val="tx1"/>
                </a:solidFill>
                <a:latin typeface="+mn-ea"/>
              </a:rPr>
              <a:t>一旦密鑰用於加密消息，相同的密鑰不能用於解密消息</a:t>
            </a:r>
          </a:p>
        </p:txBody>
      </p:sp>
      <p:sp>
        <p:nvSpPr>
          <p:cNvPr id="10" name="矩形 9"/>
          <p:cNvSpPr/>
          <p:nvPr/>
        </p:nvSpPr>
        <p:spPr>
          <a:xfrm>
            <a:off x="702906" y="5506884"/>
            <a:ext cx="5697894" cy="68468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600">
                <a:solidFill>
                  <a:schemeClr val="tx1"/>
                </a:solidFill>
                <a:latin typeface="+mn-ea"/>
              </a:rPr>
              <a:t>發件人使用收件人的公鑰來加密郵件</a:t>
            </a:r>
            <a:r>
              <a:rPr lang="en-US" altLang="zh-TW" sz="1600" dirty="0">
                <a:solidFill>
                  <a:schemeClr val="tx1"/>
                </a:solidFill>
                <a:latin typeface="+mn-ea"/>
              </a:rPr>
              <a:t>; </a:t>
            </a:r>
            <a:r>
              <a:rPr lang="zh-TW" altLang="en-US" sz="1600" dirty="0">
                <a:solidFill>
                  <a:schemeClr val="tx1"/>
                </a:solidFill>
                <a:latin typeface="+mn-ea"/>
              </a:rPr>
              <a:t>收件人使用私鑰解密它</a:t>
            </a:r>
          </a:p>
        </p:txBody>
      </p:sp>
    </p:spTree>
    <p:extLst>
      <p:ext uri="{BB962C8B-B14F-4D97-AF65-F5344CB8AC3E}">
        <p14:creationId xmlns:p14="http://schemas.microsoft.com/office/powerpoint/2010/main" val="23809645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5.6: Public Key Cryptography: A Simple Case</a:t>
            </a:r>
          </a:p>
        </p:txBody>
      </p:sp>
      <p:sp>
        <p:nvSpPr>
          <p:cNvPr id="4" name="Text Placeholder 3"/>
          <p:cNvSpPr>
            <a:spLocks noGrp="1"/>
          </p:cNvSpPr>
          <p:nvPr>
            <p:ph type="body" sz="quarter" idx="13"/>
          </p:nvPr>
        </p:nvSpPr>
        <p:spPr/>
        <p:txBody>
          <a:bodyPr/>
          <a:lstStyle/>
          <a:p>
            <a:endParaRPr lang="en-US" dirty="0"/>
          </a:p>
        </p:txBody>
      </p:sp>
      <p:pic>
        <p:nvPicPr>
          <p:cNvPr id="8" name="Picture 7" descr="Figure 5.6 illustrates the steps in a typical use of public key cryptography."/>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9346" y="1371600"/>
            <a:ext cx="7432907" cy="4774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字方塊 2"/>
          <p:cNvSpPr txBox="1"/>
          <p:nvPr/>
        </p:nvSpPr>
        <p:spPr>
          <a:xfrm>
            <a:off x="4038600" y="1295400"/>
            <a:ext cx="800219" cy="276999"/>
          </a:xfrm>
          <a:prstGeom prst="rect">
            <a:avLst/>
          </a:prstGeom>
          <a:solidFill>
            <a:schemeClr val="accent4">
              <a:lumMod val="60000"/>
              <a:lumOff val="40000"/>
            </a:schemeClr>
          </a:solidFill>
          <a:ln>
            <a:solidFill>
              <a:schemeClr val="bg2">
                <a:lumMod val="50000"/>
              </a:schemeClr>
            </a:solidFill>
          </a:ln>
          <a:effectLst>
            <a:outerShdw blurRad="50800" dist="38100" dir="2700000" algn="tl" rotWithShape="0">
              <a:prstClr val="black">
                <a:alpha val="40000"/>
              </a:prstClr>
            </a:outerShdw>
          </a:effectLst>
        </p:spPr>
        <p:txBody>
          <a:bodyPr wrap="none" rtlCol="0">
            <a:spAutoFit/>
          </a:bodyPr>
          <a:lstStyle/>
          <a:p>
            <a:r>
              <a:rPr lang="zh-TW" altLang="en-US" sz="1200" b="1" dirty="0"/>
              <a:t>消息來源</a:t>
            </a:r>
          </a:p>
        </p:txBody>
      </p:sp>
      <p:sp>
        <p:nvSpPr>
          <p:cNvPr id="6" name="文字方塊 5"/>
          <p:cNvSpPr txBox="1"/>
          <p:nvPr/>
        </p:nvSpPr>
        <p:spPr>
          <a:xfrm>
            <a:off x="1524000" y="3054780"/>
            <a:ext cx="646331" cy="276999"/>
          </a:xfrm>
          <a:prstGeom prst="rect">
            <a:avLst/>
          </a:prstGeom>
          <a:solidFill>
            <a:schemeClr val="accent4">
              <a:lumMod val="60000"/>
              <a:lumOff val="40000"/>
            </a:schemeClr>
          </a:solidFill>
          <a:ln>
            <a:solidFill>
              <a:schemeClr val="bg2">
                <a:lumMod val="50000"/>
              </a:schemeClr>
            </a:solidFill>
          </a:ln>
          <a:effectLst>
            <a:outerShdw blurRad="50800" dist="38100" dir="2700000" algn="tl" rotWithShape="0">
              <a:prstClr val="black">
                <a:alpha val="40000"/>
              </a:prstClr>
            </a:outerShdw>
          </a:effectLst>
        </p:spPr>
        <p:txBody>
          <a:bodyPr wrap="none" rtlCol="0">
            <a:spAutoFit/>
          </a:bodyPr>
          <a:lstStyle/>
          <a:p>
            <a:r>
              <a:rPr lang="zh-TW" altLang="en-US" sz="1200" b="1" dirty="0"/>
              <a:t>寄件人</a:t>
            </a:r>
          </a:p>
        </p:txBody>
      </p:sp>
      <p:sp>
        <p:nvSpPr>
          <p:cNvPr id="5" name="矩形 4"/>
          <p:cNvSpPr/>
          <p:nvPr/>
        </p:nvSpPr>
        <p:spPr>
          <a:xfrm>
            <a:off x="6441285" y="1048439"/>
            <a:ext cx="954107" cy="276999"/>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sz="1200" b="1" dirty="0"/>
              <a:t>收件人公鑰</a:t>
            </a:r>
          </a:p>
        </p:txBody>
      </p:sp>
      <p:sp>
        <p:nvSpPr>
          <p:cNvPr id="7" name="矩形 6"/>
          <p:cNvSpPr/>
          <p:nvPr/>
        </p:nvSpPr>
        <p:spPr>
          <a:xfrm>
            <a:off x="4724400" y="3800236"/>
            <a:ext cx="1082348" cy="307777"/>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sz="1400" b="1" dirty="0"/>
              <a:t>收件人私鑰</a:t>
            </a:r>
          </a:p>
        </p:txBody>
      </p:sp>
      <p:sp>
        <p:nvSpPr>
          <p:cNvPr id="9" name="矩形 8"/>
          <p:cNvSpPr/>
          <p:nvPr/>
        </p:nvSpPr>
        <p:spPr>
          <a:xfrm>
            <a:off x="7772400" y="5006387"/>
            <a:ext cx="543739" cy="307777"/>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sz="1400" b="1" dirty="0"/>
              <a:t>網路</a:t>
            </a:r>
          </a:p>
        </p:txBody>
      </p:sp>
      <p:sp>
        <p:nvSpPr>
          <p:cNvPr id="10" name="矩形 9"/>
          <p:cNvSpPr/>
          <p:nvPr/>
        </p:nvSpPr>
        <p:spPr>
          <a:xfrm>
            <a:off x="418099" y="5022283"/>
            <a:ext cx="723275" cy="307777"/>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sz="1400" b="1" dirty="0"/>
              <a:t>收件人</a:t>
            </a:r>
          </a:p>
        </p:txBody>
      </p:sp>
      <p:sp>
        <p:nvSpPr>
          <p:cNvPr id="11" name="矩形 10"/>
          <p:cNvSpPr/>
          <p:nvPr/>
        </p:nvSpPr>
        <p:spPr>
          <a:xfrm>
            <a:off x="7391665" y="1676400"/>
            <a:ext cx="1261884" cy="276999"/>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sz="1200" b="1" dirty="0"/>
              <a:t>以密文加密消息</a:t>
            </a:r>
          </a:p>
        </p:txBody>
      </p:sp>
    </p:spTree>
    <p:extLst>
      <p:ext uri="{BB962C8B-B14F-4D97-AF65-F5344CB8AC3E}">
        <p14:creationId xmlns:p14="http://schemas.microsoft.com/office/powerpoint/2010/main" val="13575173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Key Cryptography Using Digital Signatures and Hash Digests</a:t>
            </a:r>
          </a:p>
        </p:txBody>
      </p:sp>
      <p:sp>
        <p:nvSpPr>
          <p:cNvPr id="3" name="Content Placeholder 2"/>
          <p:cNvSpPr>
            <a:spLocks noGrp="1"/>
          </p:cNvSpPr>
          <p:nvPr>
            <p:ph idx="1"/>
          </p:nvPr>
        </p:nvSpPr>
        <p:spPr/>
        <p:txBody>
          <a:bodyPr/>
          <a:lstStyle/>
          <a:p>
            <a:r>
              <a:rPr lang="en-US" altLang="en-US" sz="2400" dirty="0"/>
              <a:t>Sender applies a mathematical algorithm (hash function) to a message and then encrypts the message and hash result with recipient</a:t>
            </a:r>
            <a:r>
              <a:rPr lang="ja-JP" altLang="en-US" sz="2400" dirty="0"/>
              <a:t>’</a:t>
            </a:r>
            <a:r>
              <a:rPr lang="en-US" altLang="ja-JP" sz="2400" dirty="0"/>
              <a:t>s public key</a:t>
            </a:r>
          </a:p>
          <a:p>
            <a:r>
              <a:rPr lang="en-US" altLang="en-US" sz="2400" dirty="0"/>
              <a:t>Sender then encrypts the message and hash result with sender</a:t>
            </a:r>
            <a:r>
              <a:rPr lang="ja-JP" altLang="en-US" sz="2400" dirty="0"/>
              <a:t>’</a:t>
            </a:r>
            <a:r>
              <a:rPr lang="en-US" altLang="ja-JP" sz="2400" dirty="0"/>
              <a:t>s private key—creating digital signature—for authenticity, nonrepudiation </a:t>
            </a:r>
          </a:p>
          <a:p>
            <a:r>
              <a:rPr lang="en-US" altLang="en-US" sz="2400" dirty="0"/>
              <a:t>Recipient first uses sender’s public key to authenticate message and then the recipient’s private key to decrypt the hash result and message</a:t>
            </a:r>
            <a:endParaRPr lang="en-US" sz="2400" dirty="0"/>
          </a:p>
        </p:txBody>
      </p:sp>
      <p:sp>
        <p:nvSpPr>
          <p:cNvPr id="4" name="矩形 3"/>
          <p:cNvSpPr/>
          <p:nvPr/>
        </p:nvSpPr>
        <p:spPr>
          <a:xfrm>
            <a:off x="5943600" y="914400"/>
            <a:ext cx="2608406" cy="253916"/>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sz="1050" b="1" dirty="0"/>
              <a:t>使用數位簽章和散列摘要的公鑰加密技術</a:t>
            </a:r>
          </a:p>
        </p:txBody>
      </p:sp>
      <p:sp>
        <p:nvSpPr>
          <p:cNvPr id="5" name="矩形 4"/>
          <p:cNvSpPr/>
          <p:nvPr/>
        </p:nvSpPr>
        <p:spPr>
          <a:xfrm>
            <a:off x="5044440" y="2362200"/>
            <a:ext cx="3657600" cy="461665"/>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square">
            <a:spAutoFit/>
          </a:bodyPr>
          <a:lstStyle/>
          <a:p>
            <a:r>
              <a:rPr lang="zh-TW" altLang="en-US" sz="1200" b="1" dirty="0"/>
              <a:t>發件人將數學算法（散列函數）應用於消息，然後使用收件人的公鑰對消息和散列結果進行加密</a:t>
            </a:r>
          </a:p>
        </p:txBody>
      </p:sp>
      <p:sp>
        <p:nvSpPr>
          <p:cNvPr id="6" name="矩形 5"/>
          <p:cNvSpPr/>
          <p:nvPr/>
        </p:nvSpPr>
        <p:spPr>
          <a:xfrm>
            <a:off x="4578927" y="3632348"/>
            <a:ext cx="4049684" cy="461665"/>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square">
            <a:spAutoFit/>
          </a:bodyPr>
          <a:lstStyle/>
          <a:p>
            <a:r>
              <a:rPr lang="zh-TW" altLang="en-US" sz="1200" b="1" dirty="0"/>
              <a:t>發件人使用發件人的私鑰對消息和散列結果進行加密 - 創建數字簽名 - 用於真實性，不可否認性</a:t>
            </a:r>
          </a:p>
        </p:txBody>
      </p:sp>
      <p:sp>
        <p:nvSpPr>
          <p:cNvPr id="7" name="矩形 6"/>
          <p:cNvSpPr/>
          <p:nvPr/>
        </p:nvSpPr>
        <p:spPr>
          <a:xfrm>
            <a:off x="4191000" y="5105400"/>
            <a:ext cx="4114800" cy="523220"/>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square">
            <a:spAutoFit/>
          </a:bodyPr>
          <a:lstStyle/>
          <a:p>
            <a:r>
              <a:rPr lang="zh-TW" altLang="en-US" sz="1400" b="1" dirty="0"/>
              <a:t>收件人首先使用發件人的公鑰對消息進行身份驗證，然後使用收件人的私鑰對散列結果和消息進行解密</a:t>
            </a:r>
          </a:p>
        </p:txBody>
      </p:sp>
    </p:spTree>
    <p:extLst>
      <p:ext uri="{BB962C8B-B14F-4D97-AF65-F5344CB8AC3E}">
        <p14:creationId xmlns:p14="http://schemas.microsoft.com/office/powerpoint/2010/main" val="10941115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5.7: Public Key Cryptography with Digital Signatures</a:t>
            </a:r>
          </a:p>
        </p:txBody>
      </p:sp>
      <p:sp>
        <p:nvSpPr>
          <p:cNvPr id="4" name="Text Placeholder 3"/>
          <p:cNvSpPr>
            <a:spLocks noGrp="1"/>
          </p:cNvSpPr>
          <p:nvPr>
            <p:ph type="body" sz="quarter" idx="13"/>
          </p:nvPr>
        </p:nvSpPr>
        <p:spPr/>
        <p:txBody>
          <a:bodyPr/>
          <a:lstStyle/>
          <a:p>
            <a:endParaRPr lang="en-US" dirty="0"/>
          </a:p>
        </p:txBody>
      </p:sp>
      <p:pic>
        <p:nvPicPr>
          <p:cNvPr id="8" name="Picture 7" descr="Figure 5.7 illustrates the steps in a typical use of public key cryptography using digital signatures."/>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469177" y="1371600"/>
            <a:ext cx="6053246" cy="4774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字方塊 4"/>
          <p:cNvSpPr txBox="1"/>
          <p:nvPr/>
        </p:nvSpPr>
        <p:spPr>
          <a:xfrm>
            <a:off x="822846" y="2667000"/>
            <a:ext cx="646331" cy="276999"/>
          </a:xfrm>
          <a:prstGeom prst="rect">
            <a:avLst/>
          </a:prstGeom>
          <a:solidFill>
            <a:schemeClr val="accent4">
              <a:lumMod val="60000"/>
              <a:lumOff val="40000"/>
            </a:schemeClr>
          </a:solidFill>
          <a:ln>
            <a:solidFill>
              <a:schemeClr val="bg2">
                <a:lumMod val="50000"/>
              </a:schemeClr>
            </a:solidFill>
          </a:ln>
          <a:effectLst>
            <a:outerShdw blurRad="50800" dist="38100" dir="2700000" algn="tl" rotWithShape="0">
              <a:prstClr val="black">
                <a:alpha val="40000"/>
              </a:prstClr>
            </a:outerShdw>
          </a:effectLst>
        </p:spPr>
        <p:txBody>
          <a:bodyPr wrap="none" rtlCol="0">
            <a:spAutoFit/>
          </a:bodyPr>
          <a:lstStyle/>
          <a:p>
            <a:r>
              <a:rPr lang="zh-TW" altLang="en-US" sz="1200" b="1" dirty="0"/>
              <a:t>寄件人</a:t>
            </a:r>
          </a:p>
        </p:txBody>
      </p:sp>
      <p:sp>
        <p:nvSpPr>
          <p:cNvPr id="6" name="文字方塊 5"/>
          <p:cNvSpPr txBox="1"/>
          <p:nvPr/>
        </p:nvSpPr>
        <p:spPr>
          <a:xfrm>
            <a:off x="2481154" y="2667000"/>
            <a:ext cx="800219" cy="276999"/>
          </a:xfrm>
          <a:prstGeom prst="rect">
            <a:avLst/>
          </a:prstGeom>
          <a:solidFill>
            <a:schemeClr val="accent4">
              <a:lumMod val="60000"/>
              <a:lumOff val="40000"/>
            </a:schemeClr>
          </a:solidFill>
          <a:ln>
            <a:solidFill>
              <a:schemeClr val="bg2">
                <a:lumMod val="50000"/>
              </a:schemeClr>
            </a:solidFill>
          </a:ln>
          <a:effectLst>
            <a:outerShdw blurRad="50800" dist="38100" dir="2700000" algn="tl" rotWithShape="0">
              <a:prstClr val="black">
                <a:alpha val="40000"/>
              </a:prstClr>
            </a:outerShdw>
          </a:effectLst>
        </p:spPr>
        <p:txBody>
          <a:bodyPr wrap="none" rtlCol="0">
            <a:spAutoFit/>
          </a:bodyPr>
          <a:lstStyle/>
          <a:p>
            <a:r>
              <a:rPr lang="zh-TW" altLang="en-US" sz="1200" b="1" dirty="0"/>
              <a:t>消息來源</a:t>
            </a:r>
          </a:p>
        </p:txBody>
      </p:sp>
      <p:sp>
        <p:nvSpPr>
          <p:cNvPr id="7" name="矩形 6"/>
          <p:cNvSpPr/>
          <p:nvPr/>
        </p:nvSpPr>
        <p:spPr>
          <a:xfrm>
            <a:off x="7560872" y="4267200"/>
            <a:ext cx="543739" cy="307777"/>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sz="1400" b="1"/>
              <a:t>網路</a:t>
            </a:r>
            <a:endParaRPr lang="zh-TW" altLang="en-US" sz="1400" b="1" dirty="0"/>
          </a:p>
        </p:txBody>
      </p:sp>
      <p:sp>
        <p:nvSpPr>
          <p:cNvPr id="3" name="矩形 2"/>
          <p:cNvSpPr/>
          <p:nvPr/>
        </p:nvSpPr>
        <p:spPr>
          <a:xfrm>
            <a:off x="3200400" y="2213402"/>
            <a:ext cx="800219" cy="276999"/>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sz="1200" b="1" dirty="0"/>
              <a:t>散列函數</a:t>
            </a:r>
          </a:p>
        </p:txBody>
      </p:sp>
      <p:sp>
        <p:nvSpPr>
          <p:cNvPr id="9" name="矩形 8"/>
          <p:cNvSpPr/>
          <p:nvPr/>
        </p:nvSpPr>
        <p:spPr>
          <a:xfrm>
            <a:off x="4267200" y="1018401"/>
            <a:ext cx="809655" cy="276999"/>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square">
            <a:spAutoFit/>
          </a:bodyPr>
          <a:lstStyle/>
          <a:p>
            <a:r>
              <a:rPr lang="zh-TW" altLang="en-US" sz="1200" b="1" dirty="0"/>
              <a:t>散列摘要</a:t>
            </a:r>
          </a:p>
        </p:txBody>
      </p:sp>
      <p:sp>
        <p:nvSpPr>
          <p:cNvPr id="10" name="矩形 9"/>
          <p:cNvSpPr/>
          <p:nvPr/>
        </p:nvSpPr>
        <p:spPr>
          <a:xfrm>
            <a:off x="3027505" y="4574977"/>
            <a:ext cx="492443" cy="276999"/>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sz="1200" b="1" dirty="0"/>
              <a:t>散列</a:t>
            </a:r>
          </a:p>
        </p:txBody>
      </p:sp>
      <p:sp>
        <p:nvSpPr>
          <p:cNvPr id="11" name="矩形 10"/>
          <p:cNvSpPr/>
          <p:nvPr/>
        </p:nvSpPr>
        <p:spPr>
          <a:xfrm>
            <a:off x="6230775" y="1371600"/>
            <a:ext cx="873915" cy="253916"/>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square">
            <a:spAutoFit/>
          </a:bodyPr>
          <a:lstStyle/>
          <a:p>
            <a:r>
              <a:rPr lang="zh-TW" altLang="en-US" sz="1050" b="1" dirty="0"/>
              <a:t>收件人公鑰</a:t>
            </a:r>
          </a:p>
        </p:txBody>
      </p:sp>
      <p:sp>
        <p:nvSpPr>
          <p:cNvPr id="12" name="矩形 11"/>
          <p:cNvSpPr/>
          <p:nvPr/>
        </p:nvSpPr>
        <p:spPr>
          <a:xfrm>
            <a:off x="4800600" y="3879080"/>
            <a:ext cx="954107" cy="276999"/>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sz="1200" b="1" dirty="0"/>
              <a:t>寄件人公鑰</a:t>
            </a:r>
          </a:p>
        </p:txBody>
      </p:sp>
      <p:sp>
        <p:nvSpPr>
          <p:cNvPr id="13" name="矩形 12"/>
          <p:cNvSpPr/>
          <p:nvPr/>
        </p:nvSpPr>
        <p:spPr>
          <a:xfrm>
            <a:off x="7045346" y="2100015"/>
            <a:ext cx="1031051" cy="261610"/>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sz="1100" b="1" dirty="0"/>
              <a:t>發件人的私鑰</a:t>
            </a:r>
          </a:p>
        </p:txBody>
      </p:sp>
      <p:sp>
        <p:nvSpPr>
          <p:cNvPr id="14" name="矩形 13"/>
          <p:cNvSpPr/>
          <p:nvPr/>
        </p:nvSpPr>
        <p:spPr>
          <a:xfrm>
            <a:off x="3751674" y="4262898"/>
            <a:ext cx="1031051" cy="261610"/>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sz="1100" b="1" dirty="0"/>
              <a:t>收件人的私鑰</a:t>
            </a:r>
          </a:p>
        </p:txBody>
      </p:sp>
      <p:sp>
        <p:nvSpPr>
          <p:cNvPr id="15" name="矩形 14"/>
          <p:cNvSpPr/>
          <p:nvPr/>
        </p:nvSpPr>
        <p:spPr>
          <a:xfrm>
            <a:off x="7625015" y="2943999"/>
            <a:ext cx="543739" cy="307777"/>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sz="1400" b="1" dirty="0"/>
              <a:t>密文</a:t>
            </a:r>
          </a:p>
        </p:txBody>
      </p:sp>
      <p:sp>
        <p:nvSpPr>
          <p:cNvPr id="16" name="矩形 15"/>
          <p:cNvSpPr/>
          <p:nvPr/>
        </p:nvSpPr>
        <p:spPr>
          <a:xfrm>
            <a:off x="6742574" y="5214271"/>
            <a:ext cx="1441420" cy="307777"/>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sz="1400" b="1" dirty="0"/>
              <a:t>經過驗證的密文</a:t>
            </a:r>
          </a:p>
        </p:txBody>
      </p:sp>
      <p:sp>
        <p:nvSpPr>
          <p:cNvPr id="17" name="矩形 16"/>
          <p:cNvSpPr/>
          <p:nvPr/>
        </p:nvSpPr>
        <p:spPr>
          <a:xfrm>
            <a:off x="822845" y="4151455"/>
            <a:ext cx="646331" cy="276999"/>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sz="1200" b="1" dirty="0"/>
              <a:t>接收者</a:t>
            </a:r>
          </a:p>
        </p:txBody>
      </p:sp>
    </p:spTree>
    <p:extLst>
      <p:ext uri="{BB962C8B-B14F-4D97-AF65-F5344CB8AC3E}">
        <p14:creationId xmlns:p14="http://schemas.microsoft.com/office/powerpoint/2010/main" val="22894229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Envelopes</a:t>
            </a:r>
          </a:p>
        </p:txBody>
      </p:sp>
      <p:sp>
        <p:nvSpPr>
          <p:cNvPr id="3" name="Content Placeholder 2"/>
          <p:cNvSpPr>
            <a:spLocks noGrp="1"/>
          </p:cNvSpPr>
          <p:nvPr>
            <p:ph idx="1"/>
          </p:nvPr>
        </p:nvSpPr>
        <p:spPr/>
        <p:txBody>
          <a:bodyPr/>
          <a:lstStyle/>
          <a:p>
            <a:r>
              <a:rPr lang="en-US" dirty="0"/>
              <a:t>Address weaknesses of:</a:t>
            </a:r>
          </a:p>
          <a:p>
            <a:pPr lvl="1"/>
            <a:r>
              <a:rPr lang="en-US" dirty="0"/>
              <a:t>Public key cryptography</a:t>
            </a:r>
          </a:p>
          <a:p>
            <a:pPr lvl="2"/>
            <a:r>
              <a:rPr lang="en-US" dirty="0"/>
              <a:t>Computationally slow, decreased transmission speed, increased processing time</a:t>
            </a:r>
          </a:p>
          <a:p>
            <a:pPr lvl="1"/>
            <a:r>
              <a:rPr lang="en-US" dirty="0"/>
              <a:t>Symmetric key cryptography</a:t>
            </a:r>
          </a:p>
          <a:p>
            <a:pPr lvl="2"/>
            <a:r>
              <a:rPr lang="en-US" dirty="0"/>
              <a:t>Insecure transmission lines</a:t>
            </a:r>
          </a:p>
          <a:p>
            <a:r>
              <a:rPr lang="en-US" dirty="0"/>
              <a:t>Uses symmetric key cryptography to encrypt document </a:t>
            </a:r>
          </a:p>
          <a:p>
            <a:r>
              <a:rPr lang="en-US" dirty="0"/>
              <a:t>Uses public key cryptography to encrypt and send symmetric key</a:t>
            </a:r>
          </a:p>
        </p:txBody>
      </p:sp>
      <p:sp>
        <p:nvSpPr>
          <p:cNvPr id="4" name="矩形 3"/>
          <p:cNvSpPr/>
          <p:nvPr/>
        </p:nvSpPr>
        <p:spPr>
          <a:xfrm>
            <a:off x="3810000" y="764012"/>
            <a:ext cx="1107996" cy="369332"/>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b="1" dirty="0"/>
              <a:t>數字信封</a:t>
            </a:r>
          </a:p>
        </p:txBody>
      </p:sp>
      <p:sp>
        <p:nvSpPr>
          <p:cNvPr id="5" name="矩形 4"/>
          <p:cNvSpPr/>
          <p:nvPr/>
        </p:nvSpPr>
        <p:spPr>
          <a:xfrm>
            <a:off x="4648200" y="1651546"/>
            <a:ext cx="2031325" cy="369332"/>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b="1" dirty="0"/>
              <a:t>解決以下的弱點：</a:t>
            </a:r>
          </a:p>
        </p:txBody>
      </p:sp>
      <p:sp>
        <p:nvSpPr>
          <p:cNvPr id="6" name="矩形 5"/>
          <p:cNvSpPr/>
          <p:nvPr/>
        </p:nvSpPr>
        <p:spPr>
          <a:xfrm>
            <a:off x="3989536" y="2072224"/>
            <a:ext cx="748923" cy="261610"/>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sz="1100" b="1" dirty="0"/>
              <a:t>公鑰加密</a:t>
            </a:r>
          </a:p>
        </p:txBody>
      </p:sp>
      <p:sp>
        <p:nvSpPr>
          <p:cNvPr id="7" name="矩形 6"/>
          <p:cNvSpPr/>
          <p:nvPr/>
        </p:nvSpPr>
        <p:spPr>
          <a:xfrm>
            <a:off x="2057400" y="2752509"/>
            <a:ext cx="3108543" cy="276999"/>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sz="1200" b="1" dirty="0"/>
              <a:t>計算速度慢，傳輸速度下降，處理時間增加</a:t>
            </a:r>
          </a:p>
        </p:txBody>
      </p:sp>
      <p:sp>
        <p:nvSpPr>
          <p:cNvPr id="8" name="矩形 7"/>
          <p:cNvSpPr/>
          <p:nvPr/>
        </p:nvSpPr>
        <p:spPr>
          <a:xfrm>
            <a:off x="4497881" y="3088295"/>
            <a:ext cx="1107996" cy="276999"/>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sz="1200" b="1" dirty="0"/>
              <a:t>對稱密鑰加密</a:t>
            </a:r>
          </a:p>
        </p:txBody>
      </p:sp>
      <p:sp>
        <p:nvSpPr>
          <p:cNvPr id="9" name="矩形 8"/>
          <p:cNvSpPr/>
          <p:nvPr/>
        </p:nvSpPr>
        <p:spPr>
          <a:xfrm>
            <a:off x="4114800" y="3452658"/>
            <a:ext cx="1313180" cy="261610"/>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sz="1100" b="1" dirty="0"/>
              <a:t>不安全的傳輸線路</a:t>
            </a:r>
          </a:p>
        </p:txBody>
      </p:sp>
      <p:sp>
        <p:nvSpPr>
          <p:cNvPr id="10" name="矩形 9"/>
          <p:cNvSpPr/>
          <p:nvPr/>
        </p:nvSpPr>
        <p:spPr>
          <a:xfrm>
            <a:off x="2590800" y="4366217"/>
            <a:ext cx="3185487" cy="369332"/>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b="1" dirty="0"/>
              <a:t>使用對稱密鑰加密來加密文件</a:t>
            </a:r>
          </a:p>
        </p:txBody>
      </p:sp>
      <p:sp>
        <p:nvSpPr>
          <p:cNvPr id="11" name="矩形 10"/>
          <p:cNvSpPr/>
          <p:nvPr/>
        </p:nvSpPr>
        <p:spPr>
          <a:xfrm>
            <a:off x="3112886" y="5525967"/>
            <a:ext cx="3877985" cy="369332"/>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b="1" dirty="0"/>
              <a:t>使用公鑰加密來加密和發送對稱密鑰</a:t>
            </a:r>
          </a:p>
        </p:txBody>
      </p:sp>
    </p:spTree>
    <p:extLst>
      <p:ext uri="{BB962C8B-B14F-4D97-AF65-F5344CB8AC3E}">
        <p14:creationId xmlns:p14="http://schemas.microsoft.com/office/powerpoint/2010/main" val="3414829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Cyberwar: MAD 2.0</a:t>
            </a:r>
            <a:endParaRPr lang="en-US" dirty="0"/>
          </a:p>
        </p:txBody>
      </p:sp>
      <p:sp>
        <p:nvSpPr>
          <p:cNvPr id="3" name="Content Placeholder 2"/>
          <p:cNvSpPr>
            <a:spLocks noGrp="1"/>
          </p:cNvSpPr>
          <p:nvPr>
            <p:ph idx="1"/>
          </p:nvPr>
        </p:nvSpPr>
        <p:spPr/>
        <p:txBody>
          <a:bodyPr/>
          <a:lstStyle/>
          <a:p>
            <a:r>
              <a:rPr lang="en-US" dirty="0"/>
              <a:t>Class Discussion</a:t>
            </a:r>
          </a:p>
          <a:p>
            <a:pPr lvl="1">
              <a:defRPr/>
            </a:pPr>
            <a:r>
              <a:rPr lang="en-US" sz="2400" dirty="0"/>
              <a:t>What is the difference between hacking and cyberwar?</a:t>
            </a:r>
          </a:p>
          <a:p>
            <a:pPr lvl="1">
              <a:defRPr/>
            </a:pPr>
            <a:r>
              <a:rPr lang="en-US" sz="2400" dirty="0"/>
              <a:t>Why has cyberwar become potentially more devastating in the past decade?</a:t>
            </a:r>
          </a:p>
          <a:p>
            <a:pPr lvl="1">
              <a:defRPr/>
            </a:pPr>
            <a:r>
              <a:rPr lang="en-US" sz="2400" dirty="0"/>
              <a:t>Is it possible to find a political solution to MAD 2.0?</a:t>
            </a:r>
          </a:p>
          <a:p>
            <a:pPr lvl="1">
              <a:defRPr/>
            </a:pPr>
            <a:endParaRPr lang="en-US" sz="2400" dirty="0"/>
          </a:p>
          <a:p>
            <a:pPr lvl="1">
              <a:defRPr/>
            </a:pPr>
            <a:r>
              <a:rPr lang="en-US" sz="2400" dirty="0"/>
              <a:t>What damage can be done by cyberweapons like Flame and Snake?</a:t>
            </a:r>
          </a:p>
        </p:txBody>
      </p:sp>
      <p:sp>
        <p:nvSpPr>
          <p:cNvPr id="4" name="矩形 3"/>
          <p:cNvSpPr/>
          <p:nvPr/>
        </p:nvSpPr>
        <p:spPr>
          <a:xfrm>
            <a:off x="5334000" y="1828800"/>
            <a:ext cx="3220897"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sz="1400" dirty="0">
                <a:solidFill>
                  <a:schemeClr val="tx1"/>
                </a:solidFill>
              </a:rPr>
              <a:t>黑客與網絡戰有什麼區別？</a:t>
            </a:r>
          </a:p>
        </p:txBody>
      </p:sp>
      <p:sp>
        <p:nvSpPr>
          <p:cNvPr id="5" name="矩形 4"/>
          <p:cNvSpPr/>
          <p:nvPr/>
        </p:nvSpPr>
        <p:spPr>
          <a:xfrm>
            <a:off x="5486400" y="2879009"/>
            <a:ext cx="3505200" cy="44260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sz="1400" dirty="0">
                <a:solidFill>
                  <a:schemeClr val="tx1"/>
                </a:solidFill>
              </a:rPr>
              <a:t>為什麼網絡戰在過去的十年裡變得更具破壞性？</a:t>
            </a:r>
          </a:p>
        </p:txBody>
      </p:sp>
      <p:sp>
        <p:nvSpPr>
          <p:cNvPr id="6" name="矩形 5"/>
          <p:cNvSpPr/>
          <p:nvPr/>
        </p:nvSpPr>
        <p:spPr>
          <a:xfrm>
            <a:off x="1219200" y="3733800"/>
            <a:ext cx="3505200" cy="44260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sz="1400" dirty="0">
                <a:solidFill>
                  <a:schemeClr val="tx1"/>
                </a:solidFill>
              </a:rPr>
              <a:t>是否有可能找到</a:t>
            </a:r>
            <a:r>
              <a:rPr lang="en-US" altLang="zh-TW" sz="1400" dirty="0">
                <a:solidFill>
                  <a:schemeClr val="tx1"/>
                </a:solidFill>
              </a:rPr>
              <a:t>MAD 2.0</a:t>
            </a:r>
            <a:r>
              <a:rPr lang="zh-TW" altLang="en-US" sz="1400" dirty="0">
                <a:solidFill>
                  <a:schemeClr val="tx1"/>
                </a:solidFill>
              </a:rPr>
              <a:t>的政治解決方案？</a:t>
            </a:r>
          </a:p>
        </p:txBody>
      </p:sp>
      <p:sp>
        <p:nvSpPr>
          <p:cNvPr id="7" name="矩形 6"/>
          <p:cNvSpPr/>
          <p:nvPr/>
        </p:nvSpPr>
        <p:spPr>
          <a:xfrm>
            <a:off x="3759843" y="4666670"/>
            <a:ext cx="3505200" cy="44260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sz="1400" dirty="0">
                <a:solidFill>
                  <a:schemeClr val="tx1"/>
                </a:solidFill>
              </a:rPr>
              <a:t>像</a:t>
            </a:r>
            <a:r>
              <a:rPr lang="en-US" altLang="zh-TW" sz="1400" dirty="0">
                <a:solidFill>
                  <a:schemeClr val="tx1"/>
                </a:solidFill>
              </a:rPr>
              <a:t>Flame</a:t>
            </a:r>
            <a:r>
              <a:rPr lang="zh-TW" altLang="en-US" sz="1400" dirty="0">
                <a:solidFill>
                  <a:schemeClr val="tx1"/>
                </a:solidFill>
              </a:rPr>
              <a:t>和</a:t>
            </a:r>
            <a:r>
              <a:rPr lang="en-US" altLang="zh-TW" sz="1400" dirty="0">
                <a:solidFill>
                  <a:schemeClr val="tx1"/>
                </a:solidFill>
              </a:rPr>
              <a:t>Snake</a:t>
            </a:r>
            <a:r>
              <a:rPr lang="zh-TW" altLang="en-US" sz="1400" dirty="0">
                <a:solidFill>
                  <a:schemeClr val="tx1"/>
                </a:solidFill>
              </a:rPr>
              <a:t>這樣的網絡武器可以造成什麼樣的傷害？</a:t>
            </a:r>
          </a:p>
        </p:txBody>
      </p:sp>
      <p:sp>
        <p:nvSpPr>
          <p:cNvPr id="8" name="矩形 7">
            <a:extLst>
              <a:ext uri="{FF2B5EF4-FFF2-40B4-BE49-F238E27FC236}">
                <a16:creationId xmlns:a16="http://schemas.microsoft.com/office/drawing/2014/main" xmlns="" id="{26946197-5BFE-4274-88A1-33B538BF7D83}"/>
              </a:ext>
            </a:extLst>
          </p:cNvPr>
          <p:cNvSpPr/>
          <p:nvPr/>
        </p:nvSpPr>
        <p:spPr>
          <a:xfrm>
            <a:off x="4419600" y="928884"/>
            <a:ext cx="1828800" cy="258272"/>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dirty="0">
                <a:solidFill>
                  <a:schemeClr val="tx1"/>
                </a:solidFill>
              </a:rPr>
              <a:t>網絡戰爭</a:t>
            </a:r>
            <a:r>
              <a:rPr lang="en-US" altLang="zh-CN" sz="1400" dirty="0">
                <a:solidFill>
                  <a:schemeClr val="tx1"/>
                </a:solidFill>
              </a:rPr>
              <a:t>:MAD</a:t>
            </a:r>
            <a:r>
              <a:rPr lang="zh-CN" altLang="en-US" sz="1400" dirty="0">
                <a:solidFill>
                  <a:schemeClr val="tx1"/>
                </a:solidFill>
              </a:rPr>
              <a:t> </a:t>
            </a:r>
            <a:r>
              <a:rPr lang="en-US" altLang="zh-CN" sz="1400" dirty="0">
                <a:solidFill>
                  <a:schemeClr val="tx1"/>
                </a:solidFill>
              </a:rPr>
              <a:t>2.0</a:t>
            </a:r>
            <a:endParaRPr lang="zh-TW" altLang="en-US" sz="1400" dirty="0">
              <a:solidFill>
                <a:schemeClr val="tx1"/>
              </a:solidFill>
            </a:endParaRPr>
          </a:p>
        </p:txBody>
      </p:sp>
    </p:spTree>
    <p:extLst>
      <p:ext uri="{BB962C8B-B14F-4D97-AF65-F5344CB8AC3E}">
        <p14:creationId xmlns:p14="http://schemas.microsoft.com/office/powerpoint/2010/main" val="15833131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5.8: Creating a Digital Envelope</a:t>
            </a:r>
          </a:p>
        </p:txBody>
      </p:sp>
      <p:sp>
        <p:nvSpPr>
          <p:cNvPr id="5" name="Text Placeholder 4"/>
          <p:cNvSpPr>
            <a:spLocks noGrp="1"/>
          </p:cNvSpPr>
          <p:nvPr>
            <p:ph type="body" sz="quarter" idx="13"/>
          </p:nvPr>
        </p:nvSpPr>
        <p:spPr/>
        <p:txBody>
          <a:bodyPr/>
          <a:lstStyle/>
          <a:p>
            <a:endParaRPr lang="en-US" dirty="0"/>
          </a:p>
        </p:txBody>
      </p:sp>
      <p:pic>
        <p:nvPicPr>
          <p:cNvPr id="8" name="Picture 7" descr="Figure 5.8 illustrates the use of digital envelopes.&#10;"/>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731474" y="1371600"/>
            <a:ext cx="5528651" cy="4774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字方塊 5"/>
          <p:cNvSpPr txBox="1"/>
          <p:nvPr/>
        </p:nvSpPr>
        <p:spPr>
          <a:xfrm>
            <a:off x="990600" y="2667000"/>
            <a:ext cx="646331" cy="276999"/>
          </a:xfrm>
          <a:prstGeom prst="rect">
            <a:avLst/>
          </a:prstGeom>
          <a:solidFill>
            <a:schemeClr val="accent4">
              <a:lumMod val="60000"/>
              <a:lumOff val="40000"/>
            </a:schemeClr>
          </a:solidFill>
          <a:ln>
            <a:solidFill>
              <a:schemeClr val="bg2">
                <a:lumMod val="50000"/>
              </a:schemeClr>
            </a:solidFill>
          </a:ln>
          <a:effectLst>
            <a:outerShdw blurRad="50800" dist="38100" dir="2700000" algn="tl" rotWithShape="0">
              <a:prstClr val="black">
                <a:alpha val="40000"/>
              </a:prstClr>
            </a:outerShdw>
          </a:effectLst>
        </p:spPr>
        <p:txBody>
          <a:bodyPr wrap="none" rtlCol="0">
            <a:spAutoFit/>
          </a:bodyPr>
          <a:lstStyle/>
          <a:p>
            <a:r>
              <a:rPr lang="zh-TW" altLang="en-US" sz="1200" b="1" dirty="0"/>
              <a:t>寄件人</a:t>
            </a:r>
          </a:p>
        </p:txBody>
      </p:sp>
      <p:sp>
        <p:nvSpPr>
          <p:cNvPr id="7" name="矩形 6"/>
          <p:cNvSpPr/>
          <p:nvPr/>
        </p:nvSpPr>
        <p:spPr>
          <a:xfrm>
            <a:off x="1037871" y="3879080"/>
            <a:ext cx="646331" cy="276999"/>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sz="1200" b="1" dirty="0"/>
              <a:t>接收者</a:t>
            </a:r>
          </a:p>
        </p:txBody>
      </p:sp>
      <p:sp>
        <p:nvSpPr>
          <p:cNvPr id="9" name="文字方塊 8"/>
          <p:cNvSpPr txBox="1"/>
          <p:nvPr/>
        </p:nvSpPr>
        <p:spPr>
          <a:xfrm>
            <a:off x="2743200" y="2535427"/>
            <a:ext cx="800219" cy="276999"/>
          </a:xfrm>
          <a:prstGeom prst="rect">
            <a:avLst/>
          </a:prstGeom>
          <a:solidFill>
            <a:schemeClr val="accent4">
              <a:lumMod val="60000"/>
              <a:lumOff val="40000"/>
            </a:schemeClr>
          </a:solidFill>
          <a:ln>
            <a:solidFill>
              <a:schemeClr val="bg2">
                <a:lumMod val="50000"/>
              </a:schemeClr>
            </a:solidFill>
          </a:ln>
          <a:effectLst>
            <a:outerShdw blurRad="50800" dist="38100" dir="2700000" algn="tl" rotWithShape="0">
              <a:prstClr val="black">
                <a:alpha val="40000"/>
              </a:prstClr>
            </a:outerShdw>
          </a:effectLst>
        </p:spPr>
        <p:txBody>
          <a:bodyPr wrap="none" rtlCol="0">
            <a:spAutoFit/>
          </a:bodyPr>
          <a:lstStyle/>
          <a:p>
            <a:r>
              <a:rPr lang="zh-TW" altLang="en-US" sz="1200" b="1" dirty="0"/>
              <a:t>消息來源</a:t>
            </a:r>
          </a:p>
        </p:txBody>
      </p:sp>
      <p:sp>
        <p:nvSpPr>
          <p:cNvPr id="10" name="矩形 9"/>
          <p:cNvSpPr/>
          <p:nvPr/>
        </p:nvSpPr>
        <p:spPr>
          <a:xfrm>
            <a:off x="4964814" y="2527114"/>
            <a:ext cx="873915" cy="253916"/>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square">
            <a:spAutoFit/>
          </a:bodyPr>
          <a:lstStyle/>
          <a:p>
            <a:r>
              <a:rPr lang="zh-TW" altLang="en-US" sz="1050" b="1" dirty="0"/>
              <a:t>收件人公鑰</a:t>
            </a:r>
          </a:p>
        </p:txBody>
      </p:sp>
      <p:sp>
        <p:nvSpPr>
          <p:cNvPr id="11" name="矩形 10"/>
          <p:cNvSpPr/>
          <p:nvPr/>
        </p:nvSpPr>
        <p:spPr>
          <a:xfrm>
            <a:off x="4964814" y="4156079"/>
            <a:ext cx="1031051" cy="261610"/>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sz="1100" b="1" dirty="0"/>
              <a:t>收件人的私鑰</a:t>
            </a:r>
          </a:p>
        </p:txBody>
      </p:sp>
      <p:sp>
        <p:nvSpPr>
          <p:cNvPr id="12" name="矩形 11"/>
          <p:cNvSpPr/>
          <p:nvPr/>
        </p:nvSpPr>
        <p:spPr>
          <a:xfrm>
            <a:off x="7247656" y="4454342"/>
            <a:ext cx="543739" cy="307777"/>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sz="1400" b="1"/>
              <a:t>網路</a:t>
            </a:r>
            <a:endParaRPr lang="zh-TW" altLang="en-US" sz="1400" b="1" dirty="0"/>
          </a:p>
        </p:txBody>
      </p:sp>
      <p:sp>
        <p:nvSpPr>
          <p:cNvPr id="3" name="矩形 2"/>
          <p:cNvSpPr/>
          <p:nvPr/>
        </p:nvSpPr>
        <p:spPr>
          <a:xfrm>
            <a:off x="2615670" y="1295400"/>
            <a:ext cx="902811" cy="307777"/>
          </a:xfrm>
          <a:prstGeom prst="rect">
            <a:avLst/>
          </a:prstGeom>
          <a:solidFill>
            <a:schemeClr val="accent4">
              <a:lumMod val="60000"/>
              <a:lumOff val="40000"/>
            </a:schemeClr>
          </a:solidFill>
          <a:effectLst>
            <a:outerShdw blurRad="76200" dist="12700" dir="8100000" sy="-23000" kx="800400" algn="br" rotWithShape="0">
              <a:prstClr val="black">
                <a:alpha val="20000"/>
              </a:prstClr>
            </a:outerShdw>
          </a:effectLst>
        </p:spPr>
        <p:txBody>
          <a:bodyPr wrap="none">
            <a:spAutoFit/>
          </a:bodyPr>
          <a:lstStyle/>
          <a:p>
            <a:r>
              <a:rPr lang="zh-TW" altLang="en-US" sz="1400" b="1" dirty="0"/>
              <a:t>外交報告</a:t>
            </a:r>
          </a:p>
        </p:txBody>
      </p:sp>
      <p:sp>
        <p:nvSpPr>
          <p:cNvPr id="4" name="矩形 3"/>
          <p:cNvSpPr/>
          <p:nvPr/>
        </p:nvSpPr>
        <p:spPr>
          <a:xfrm>
            <a:off x="6686055" y="2040564"/>
            <a:ext cx="800219" cy="276999"/>
          </a:xfrm>
          <a:prstGeom prst="rect">
            <a:avLst/>
          </a:prstGeom>
          <a:solidFill>
            <a:schemeClr val="accent4">
              <a:lumMod val="60000"/>
              <a:lumOff val="40000"/>
            </a:schemeClr>
          </a:solidFill>
          <a:effectLst>
            <a:outerShdw blurRad="76200" dist="12700" dir="8100000" sy="-23000" kx="800400" algn="br" rotWithShape="0">
              <a:prstClr val="black">
                <a:alpha val="20000"/>
              </a:prstClr>
            </a:outerShdw>
          </a:effectLst>
        </p:spPr>
        <p:txBody>
          <a:bodyPr wrap="none">
            <a:spAutoFit/>
          </a:bodyPr>
          <a:lstStyle/>
          <a:p>
            <a:r>
              <a:rPr lang="zh-TW" altLang="en-US" sz="1200" b="1" dirty="0"/>
              <a:t>數字信封</a:t>
            </a:r>
          </a:p>
        </p:txBody>
      </p:sp>
      <p:sp>
        <p:nvSpPr>
          <p:cNvPr id="13" name="矩形 12"/>
          <p:cNvSpPr/>
          <p:nvPr/>
        </p:nvSpPr>
        <p:spPr>
          <a:xfrm>
            <a:off x="2611514" y="5346095"/>
            <a:ext cx="902811" cy="307777"/>
          </a:xfrm>
          <a:prstGeom prst="rect">
            <a:avLst/>
          </a:prstGeom>
          <a:solidFill>
            <a:schemeClr val="accent4">
              <a:lumMod val="60000"/>
              <a:lumOff val="40000"/>
            </a:schemeClr>
          </a:solidFill>
          <a:effectLst>
            <a:outerShdw blurRad="76200" dist="12700" dir="8100000" sy="-23000" kx="800400" algn="br" rotWithShape="0">
              <a:prstClr val="black">
                <a:alpha val="20000"/>
              </a:prstClr>
            </a:outerShdw>
          </a:effectLst>
        </p:spPr>
        <p:txBody>
          <a:bodyPr wrap="none">
            <a:spAutoFit/>
          </a:bodyPr>
          <a:lstStyle/>
          <a:p>
            <a:r>
              <a:rPr lang="zh-TW" altLang="en-US" sz="1400" b="1" dirty="0"/>
              <a:t>外交報告</a:t>
            </a:r>
          </a:p>
        </p:txBody>
      </p:sp>
      <p:sp>
        <p:nvSpPr>
          <p:cNvPr id="14" name="矩形 13"/>
          <p:cNvSpPr/>
          <p:nvPr/>
        </p:nvSpPr>
        <p:spPr>
          <a:xfrm>
            <a:off x="4580093" y="3092881"/>
            <a:ext cx="1415772" cy="276999"/>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sz="1200" b="1" dirty="0"/>
              <a:t>以密文加密的消息</a:t>
            </a:r>
          </a:p>
        </p:txBody>
      </p:sp>
      <p:sp>
        <p:nvSpPr>
          <p:cNvPr id="15" name="矩形 14"/>
          <p:cNvSpPr/>
          <p:nvPr/>
        </p:nvSpPr>
        <p:spPr>
          <a:xfrm>
            <a:off x="3588886" y="4365086"/>
            <a:ext cx="1107996" cy="276999"/>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sz="1200" b="1" dirty="0"/>
              <a:t>對稱會話密鑰</a:t>
            </a:r>
          </a:p>
        </p:txBody>
      </p:sp>
      <p:sp>
        <p:nvSpPr>
          <p:cNvPr id="16" name="矩形 15"/>
          <p:cNvSpPr/>
          <p:nvPr/>
        </p:nvSpPr>
        <p:spPr>
          <a:xfrm>
            <a:off x="3739778" y="2350495"/>
            <a:ext cx="1107996" cy="276999"/>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sz="1200" b="1" dirty="0"/>
              <a:t>對稱會話密鑰</a:t>
            </a:r>
          </a:p>
        </p:txBody>
      </p:sp>
    </p:spTree>
    <p:extLst>
      <p:ext uri="{BB962C8B-B14F-4D97-AF65-F5344CB8AC3E}">
        <p14:creationId xmlns:p14="http://schemas.microsoft.com/office/powerpoint/2010/main" val="1995988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Certificates and Public Key Infrastructure (PKI)</a:t>
            </a:r>
          </a:p>
        </p:txBody>
      </p:sp>
      <p:sp>
        <p:nvSpPr>
          <p:cNvPr id="3" name="Content Placeholder 2"/>
          <p:cNvSpPr>
            <a:spLocks noGrp="1"/>
          </p:cNvSpPr>
          <p:nvPr>
            <p:ph idx="1"/>
          </p:nvPr>
        </p:nvSpPr>
        <p:spPr/>
        <p:txBody>
          <a:bodyPr/>
          <a:lstStyle/>
          <a:p>
            <a:r>
              <a:rPr lang="en-US" altLang="en-US" dirty="0"/>
              <a:t>Digital certificate includes:</a:t>
            </a:r>
          </a:p>
          <a:p>
            <a:pPr lvl="1"/>
            <a:r>
              <a:rPr lang="en-US" altLang="en-US" dirty="0"/>
              <a:t>Name of subject/company</a:t>
            </a:r>
          </a:p>
          <a:p>
            <a:pPr lvl="1"/>
            <a:r>
              <a:rPr lang="en-US" altLang="en-US" dirty="0"/>
              <a:t>Subject</a:t>
            </a:r>
            <a:r>
              <a:rPr lang="ja-JP" altLang="en-US" dirty="0"/>
              <a:t>’</a:t>
            </a:r>
            <a:r>
              <a:rPr lang="en-US" altLang="ja-JP" dirty="0"/>
              <a:t>s public key</a:t>
            </a:r>
          </a:p>
          <a:p>
            <a:pPr lvl="1"/>
            <a:r>
              <a:rPr lang="en-US" altLang="en-US" dirty="0"/>
              <a:t>Digital certificate serial number</a:t>
            </a:r>
          </a:p>
          <a:p>
            <a:pPr lvl="1"/>
            <a:r>
              <a:rPr lang="en-US" altLang="en-US" dirty="0"/>
              <a:t>Expiration date, issuance date</a:t>
            </a:r>
          </a:p>
          <a:p>
            <a:pPr lvl="1"/>
            <a:r>
              <a:rPr lang="en-US" altLang="en-US" dirty="0"/>
              <a:t>Digital signature of CA</a:t>
            </a:r>
          </a:p>
          <a:p>
            <a:r>
              <a:rPr lang="en-US" altLang="en-US" dirty="0"/>
              <a:t>Public Key Infrastructure (PKI): </a:t>
            </a:r>
          </a:p>
          <a:p>
            <a:pPr lvl="1"/>
            <a:r>
              <a:rPr lang="en-US" altLang="en-US" dirty="0"/>
              <a:t>CAs and digital certificate procedures</a:t>
            </a:r>
          </a:p>
          <a:p>
            <a:pPr lvl="1"/>
            <a:r>
              <a:rPr lang="en-US" altLang="en-US" dirty="0"/>
              <a:t>PGP</a:t>
            </a:r>
          </a:p>
        </p:txBody>
      </p:sp>
      <p:sp>
        <p:nvSpPr>
          <p:cNvPr id="4" name="矩形 3"/>
          <p:cNvSpPr/>
          <p:nvPr/>
        </p:nvSpPr>
        <p:spPr>
          <a:xfrm>
            <a:off x="4495800" y="902428"/>
            <a:ext cx="3557384" cy="369332"/>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b="1" dirty="0"/>
              <a:t>數字證書和公鑰基礎設施（PKI）</a:t>
            </a:r>
          </a:p>
        </p:txBody>
      </p:sp>
      <p:sp>
        <p:nvSpPr>
          <p:cNvPr id="5" name="矩形 4"/>
          <p:cNvSpPr/>
          <p:nvPr/>
        </p:nvSpPr>
        <p:spPr>
          <a:xfrm>
            <a:off x="5029200" y="1630376"/>
            <a:ext cx="1800493" cy="369332"/>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b="1" dirty="0"/>
              <a:t>數位證書包括：</a:t>
            </a:r>
          </a:p>
        </p:txBody>
      </p:sp>
      <p:sp>
        <p:nvSpPr>
          <p:cNvPr id="6" name="矩形 5"/>
          <p:cNvSpPr/>
          <p:nvPr/>
        </p:nvSpPr>
        <p:spPr>
          <a:xfrm>
            <a:off x="4876800" y="2274787"/>
            <a:ext cx="2438400" cy="1477328"/>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square">
            <a:spAutoFit/>
          </a:bodyPr>
          <a:lstStyle/>
          <a:p>
            <a:r>
              <a:rPr lang="zh-TW" altLang="en-US" b="1" dirty="0"/>
              <a:t>主題/公司的名稱</a:t>
            </a:r>
          </a:p>
          <a:p>
            <a:r>
              <a:rPr lang="zh-TW" altLang="en-US" b="1" dirty="0"/>
              <a:t>主題的公鑰</a:t>
            </a:r>
          </a:p>
          <a:p>
            <a:r>
              <a:rPr lang="zh-TW" altLang="en-US" b="1" dirty="0"/>
              <a:t>數字證書序列號</a:t>
            </a:r>
          </a:p>
          <a:p>
            <a:r>
              <a:rPr lang="zh-TW" altLang="en-US" b="1" dirty="0"/>
              <a:t>到期日期，簽發日期</a:t>
            </a:r>
          </a:p>
          <a:p>
            <a:r>
              <a:rPr lang="zh-TW" altLang="en-US" b="1" dirty="0"/>
              <a:t>CA的數字簽名</a:t>
            </a:r>
          </a:p>
        </p:txBody>
      </p:sp>
      <p:sp>
        <p:nvSpPr>
          <p:cNvPr id="7" name="矩形 6"/>
          <p:cNvSpPr/>
          <p:nvPr/>
        </p:nvSpPr>
        <p:spPr>
          <a:xfrm>
            <a:off x="5638800" y="4191000"/>
            <a:ext cx="2634054" cy="369332"/>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b="1" dirty="0"/>
              <a:t>公鑰基礎設施（PKI）：</a:t>
            </a:r>
          </a:p>
        </p:txBody>
      </p:sp>
      <p:sp>
        <p:nvSpPr>
          <p:cNvPr id="8" name="矩形 7"/>
          <p:cNvSpPr/>
          <p:nvPr/>
        </p:nvSpPr>
        <p:spPr>
          <a:xfrm>
            <a:off x="5638800" y="4800600"/>
            <a:ext cx="2133600" cy="646331"/>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square">
            <a:spAutoFit/>
          </a:bodyPr>
          <a:lstStyle/>
          <a:p>
            <a:r>
              <a:rPr lang="zh-TW" altLang="en-US" b="1" dirty="0"/>
              <a:t>CA和數字證書程序</a:t>
            </a:r>
          </a:p>
          <a:p>
            <a:r>
              <a:rPr lang="zh-TW" altLang="en-US" b="1" dirty="0"/>
              <a:t>PGP</a:t>
            </a:r>
          </a:p>
        </p:txBody>
      </p:sp>
    </p:spTree>
    <p:extLst>
      <p:ext uri="{BB962C8B-B14F-4D97-AF65-F5344CB8AC3E}">
        <p14:creationId xmlns:p14="http://schemas.microsoft.com/office/powerpoint/2010/main" val="12956756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5.9: Digital Certificates and Certification Authorities</a:t>
            </a:r>
          </a:p>
        </p:txBody>
      </p:sp>
      <p:sp>
        <p:nvSpPr>
          <p:cNvPr id="5" name="Text Placeholder 4"/>
          <p:cNvSpPr>
            <a:spLocks noGrp="1"/>
          </p:cNvSpPr>
          <p:nvPr>
            <p:ph type="body" sz="quarter" idx="13"/>
          </p:nvPr>
        </p:nvSpPr>
        <p:spPr/>
        <p:txBody>
          <a:bodyPr/>
          <a:lstStyle/>
          <a:p>
            <a:endParaRPr lang="en-US" dirty="0"/>
          </a:p>
        </p:txBody>
      </p:sp>
      <p:pic>
        <p:nvPicPr>
          <p:cNvPr id="8" name="Picture 7" descr="Figure 5.9 describes the use of digital certificates and certification authorities."/>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71600" y="1334838"/>
            <a:ext cx="6236992" cy="4774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6119223" y="4419600"/>
            <a:ext cx="2031325" cy="276999"/>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sz="1200" b="1" dirty="0"/>
              <a:t>交易夥伴：在線商家或客戶</a:t>
            </a:r>
          </a:p>
        </p:txBody>
      </p:sp>
      <p:sp>
        <p:nvSpPr>
          <p:cNvPr id="4" name="矩形 3"/>
          <p:cNvSpPr/>
          <p:nvPr/>
        </p:nvSpPr>
        <p:spPr>
          <a:xfrm>
            <a:off x="4648200" y="4091631"/>
            <a:ext cx="1066800" cy="1200329"/>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square">
            <a:spAutoFit/>
          </a:bodyPr>
          <a:lstStyle/>
          <a:p>
            <a:r>
              <a:rPr lang="zh-TW" altLang="en-US" sz="900" b="1" dirty="0"/>
              <a:t>數字證書序列號</a:t>
            </a:r>
          </a:p>
          <a:p>
            <a:r>
              <a:rPr lang="zh-TW" altLang="en-US" sz="900" b="1" dirty="0"/>
              <a:t>版</a:t>
            </a:r>
          </a:p>
          <a:p>
            <a:r>
              <a:rPr lang="zh-TW" altLang="en-US" sz="900" b="1" dirty="0"/>
              <a:t>發行人名稱</a:t>
            </a:r>
          </a:p>
          <a:p>
            <a:r>
              <a:rPr lang="zh-TW" altLang="en-US" sz="900" b="1" dirty="0"/>
              <a:t>發行/到期日</a:t>
            </a:r>
          </a:p>
          <a:p>
            <a:r>
              <a:rPr lang="zh-TW" altLang="en-US" sz="900" b="1" dirty="0"/>
              <a:t>主題名稱</a:t>
            </a:r>
          </a:p>
          <a:p>
            <a:r>
              <a:rPr lang="zh-TW" altLang="en-US" sz="900" b="1" dirty="0"/>
              <a:t>主題公鑰</a:t>
            </a:r>
          </a:p>
          <a:p>
            <a:r>
              <a:rPr lang="zh-TW" altLang="en-US" sz="900" b="1" dirty="0"/>
              <a:t>CA簽名</a:t>
            </a:r>
          </a:p>
          <a:p>
            <a:r>
              <a:rPr lang="zh-TW" altLang="en-US" sz="900" b="1" dirty="0"/>
              <a:t>其他信息</a:t>
            </a:r>
          </a:p>
        </p:txBody>
      </p:sp>
      <p:sp>
        <p:nvSpPr>
          <p:cNvPr id="6" name="矩形 5"/>
          <p:cNvSpPr/>
          <p:nvPr/>
        </p:nvSpPr>
        <p:spPr>
          <a:xfrm>
            <a:off x="2247207" y="1583036"/>
            <a:ext cx="838200" cy="276999"/>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square">
            <a:spAutoFit/>
          </a:bodyPr>
          <a:lstStyle/>
          <a:p>
            <a:r>
              <a:rPr lang="zh-TW" altLang="en-US" sz="1200" b="1" dirty="0"/>
              <a:t>申請證書</a:t>
            </a:r>
          </a:p>
        </p:txBody>
      </p:sp>
      <p:sp>
        <p:nvSpPr>
          <p:cNvPr id="7" name="矩形 6"/>
          <p:cNvSpPr/>
          <p:nvPr/>
        </p:nvSpPr>
        <p:spPr>
          <a:xfrm>
            <a:off x="2209800" y="3684891"/>
            <a:ext cx="838200" cy="276999"/>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square">
            <a:spAutoFit/>
          </a:bodyPr>
          <a:lstStyle/>
          <a:p>
            <a:r>
              <a:rPr lang="zh-TW" altLang="en-US" sz="1200" b="1" dirty="0"/>
              <a:t>收到證書</a:t>
            </a:r>
          </a:p>
        </p:txBody>
      </p:sp>
      <p:sp>
        <p:nvSpPr>
          <p:cNvPr id="9" name="矩形 8"/>
          <p:cNvSpPr/>
          <p:nvPr/>
        </p:nvSpPr>
        <p:spPr>
          <a:xfrm>
            <a:off x="107426" y="1524000"/>
            <a:ext cx="1151277" cy="276999"/>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sz="1200" b="1" dirty="0"/>
              <a:t>機構/個人主題</a:t>
            </a:r>
          </a:p>
        </p:txBody>
      </p:sp>
      <p:sp>
        <p:nvSpPr>
          <p:cNvPr id="10" name="矩形 9"/>
          <p:cNvSpPr/>
          <p:nvPr/>
        </p:nvSpPr>
        <p:spPr>
          <a:xfrm>
            <a:off x="7578112" y="2819400"/>
            <a:ext cx="799407" cy="430887"/>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square">
            <a:spAutoFit/>
          </a:bodyPr>
          <a:lstStyle/>
          <a:p>
            <a:r>
              <a:rPr lang="zh-TW" altLang="en-US" sz="1100" b="1" dirty="0"/>
              <a:t>認證機構</a:t>
            </a:r>
          </a:p>
          <a:p>
            <a:r>
              <a:rPr lang="zh-TW" altLang="en-US" sz="1100" b="1" dirty="0"/>
              <a:t>（CAS）</a:t>
            </a:r>
          </a:p>
        </p:txBody>
      </p:sp>
    </p:spTree>
    <p:extLst>
      <p:ext uri="{BB962C8B-B14F-4D97-AF65-F5344CB8AC3E}">
        <p14:creationId xmlns:p14="http://schemas.microsoft.com/office/powerpoint/2010/main" val="17928718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PKI</a:t>
            </a:r>
          </a:p>
        </p:txBody>
      </p:sp>
      <p:sp>
        <p:nvSpPr>
          <p:cNvPr id="3" name="Content Placeholder 2"/>
          <p:cNvSpPr>
            <a:spLocks noGrp="1"/>
          </p:cNvSpPr>
          <p:nvPr>
            <p:ph idx="1"/>
          </p:nvPr>
        </p:nvSpPr>
        <p:spPr/>
        <p:txBody>
          <a:bodyPr/>
          <a:lstStyle/>
          <a:p>
            <a:r>
              <a:rPr lang="en-US" altLang="en-US" dirty="0"/>
              <a:t>Does no</a:t>
            </a:r>
            <a:r>
              <a:rPr lang="en-US" altLang="ja-JP" dirty="0"/>
              <a:t>t protect storage of private key</a:t>
            </a:r>
          </a:p>
          <a:p>
            <a:pPr lvl="1"/>
            <a:r>
              <a:rPr lang="en-US" altLang="en-US" dirty="0"/>
              <a:t>PKI not effective against insiders, employees</a:t>
            </a:r>
          </a:p>
          <a:p>
            <a:pPr lvl="1"/>
            <a:r>
              <a:rPr lang="en-US" altLang="en-US" dirty="0"/>
              <a:t>Protection of private keys by individuals may be haphazard</a:t>
            </a:r>
          </a:p>
          <a:p>
            <a:r>
              <a:rPr lang="en-US" altLang="en-US" dirty="0"/>
              <a:t>No guarantee that verifying computer of merchant is secure</a:t>
            </a:r>
          </a:p>
          <a:p>
            <a:r>
              <a:rPr lang="en-US" altLang="en-US" dirty="0"/>
              <a:t>CAs are unregulated, self-selecting organizations</a:t>
            </a:r>
          </a:p>
          <a:p>
            <a:endParaRPr lang="en-US" altLang="en-US" dirty="0"/>
          </a:p>
        </p:txBody>
      </p:sp>
      <p:sp>
        <p:nvSpPr>
          <p:cNvPr id="4" name="矩形 3"/>
          <p:cNvSpPr/>
          <p:nvPr/>
        </p:nvSpPr>
        <p:spPr>
          <a:xfrm>
            <a:off x="2819400" y="457200"/>
            <a:ext cx="1479892" cy="369332"/>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b="1" dirty="0"/>
              <a:t>PKI的局限性</a:t>
            </a:r>
          </a:p>
        </p:txBody>
      </p:sp>
      <p:sp>
        <p:nvSpPr>
          <p:cNvPr id="5" name="矩形 4"/>
          <p:cNvSpPr/>
          <p:nvPr/>
        </p:nvSpPr>
        <p:spPr>
          <a:xfrm>
            <a:off x="5410200" y="1292423"/>
            <a:ext cx="1676400" cy="307777"/>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square">
            <a:spAutoFit/>
          </a:bodyPr>
          <a:lstStyle/>
          <a:p>
            <a:r>
              <a:rPr lang="zh-TW" altLang="en-US" sz="1400" b="1" dirty="0"/>
              <a:t>不保護私鑰的存儲</a:t>
            </a:r>
          </a:p>
        </p:txBody>
      </p:sp>
      <p:sp>
        <p:nvSpPr>
          <p:cNvPr id="6" name="矩形 5"/>
          <p:cNvSpPr/>
          <p:nvPr/>
        </p:nvSpPr>
        <p:spPr>
          <a:xfrm>
            <a:off x="6400800" y="2081926"/>
            <a:ext cx="2459328" cy="307777"/>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sz="1400" b="1" dirty="0"/>
              <a:t>PKI對於內部人員，員工無效</a:t>
            </a:r>
          </a:p>
        </p:txBody>
      </p:sp>
      <p:sp>
        <p:nvSpPr>
          <p:cNvPr id="7" name="矩形 6"/>
          <p:cNvSpPr/>
          <p:nvPr/>
        </p:nvSpPr>
        <p:spPr>
          <a:xfrm>
            <a:off x="6525182" y="2728914"/>
            <a:ext cx="2339102" cy="307777"/>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sz="1400" b="1" dirty="0"/>
              <a:t>個人保護私鑰可能是偶然的</a:t>
            </a:r>
          </a:p>
        </p:txBody>
      </p:sp>
      <p:sp>
        <p:nvSpPr>
          <p:cNvPr id="8" name="矩形 7"/>
          <p:cNvSpPr/>
          <p:nvPr/>
        </p:nvSpPr>
        <p:spPr>
          <a:xfrm>
            <a:off x="2209800" y="3435801"/>
            <a:ext cx="3647152" cy="369332"/>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b="1" dirty="0"/>
              <a:t>不保證驗證商家的計算機是否安全</a:t>
            </a:r>
          </a:p>
        </p:txBody>
      </p:sp>
      <p:sp>
        <p:nvSpPr>
          <p:cNvPr id="9" name="矩形 8"/>
          <p:cNvSpPr/>
          <p:nvPr/>
        </p:nvSpPr>
        <p:spPr>
          <a:xfrm>
            <a:off x="758120" y="4429661"/>
            <a:ext cx="3518912" cy="369332"/>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b="1" dirty="0"/>
              <a:t>CA是不受管制的自我選擇的組織</a:t>
            </a:r>
          </a:p>
        </p:txBody>
      </p:sp>
    </p:spTree>
    <p:extLst>
      <p:ext uri="{BB962C8B-B14F-4D97-AF65-F5344CB8AC3E}">
        <p14:creationId xmlns:p14="http://schemas.microsoft.com/office/powerpoint/2010/main" val="13656835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Securing Channels of Communication</a:t>
            </a:r>
          </a:p>
        </p:txBody>
      </p:sp>
      <p:sp>
        <p:nvSpPr>
          <p:cNvPr id="3" name="Content Placeholder 2"/>
          <p:cNvSpPr>
            <a:spLocks noGrp="1"/>
          </p:cNvSpPr>
          <p:nvPr>
            <p:ph idx="1"/>
          </p:nvPr>
        </p:nvSpPr>
        <p:spPr/>
        <p:txBody>
          <a:bodyPr/>
          <a:lstStyle/>
          <a:p>
            <a:r>
              <a:rPr lang="en-US" altLang="en-US" dirty="0"/>
              <a:t>Secure Sockets Layer (SSL)/Transport Layer Security (TLS) </a:t>
            </a:r>
          </a:p>
          <a:p>
            <a:pPr lvl="1"/>
            <a:r>
              <a:rPr lang="en-US" altLang="en-US" dirty="0"/>
              <a:t>Establishes secure, negotiated client–server session</a:t>
            </a:r>
          </a:p>
          <a:p>
            <a:r>
              <a:rPr lang="en-US" altLang="en-US" dirty="0"/>
              <a:t>Virtual Private Network (VPN) </a:t>
            </a:r>
          </a:p>
          <a:p>
            <a:pPr lvl="1"/>
            <a:r>
              <a:rPr lang="en-US" altLang="en-US" dirty="0"/>
              <a:t>Allows remote users to securely access internal network via the Internet</a:t>
            </a:r>
          </a:p>
          <a:p>
            <a:r>
              <a:rPr lang="en-US" altLang="en-US" dirty="0"/>
              <a:t>Wireless (Wi-Fi) networks</a:t>
            </a:r>
          </a:p>
          <a:p>
            <a:pPr lvl="1"/>
            <a:r>
              <a:rPr lang="en-US" altLang="en-US" dirty="0"/>
              <a:t>WPA2</a:t>
            </a:r>
            <a:endParaRPr lang="en-US" dirty="0"/>
          </a:p>
        </p:txBody>
      </p:sp>
      <p:sp>
        <p:nvSpPr>
          <p:cNvPr id="4" name="矩形 3"/>
          <p:cNvSpPr/>
          <p:nvPr/>
        </p:nvSpPr>
        <p:spPr>
          <a:xfrm>
            <a:off x="5715000" y="579346"/>
            <a:ext cx="1569660" cy="369332"/>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b="1" dirty="0"/>
              <a:t>確保溝通渠道</a:t>
            </a:r>
          </a:p>
        </p:txBody>
      </p:sp>
      <p:sp>
        <p:nvSpPr>
          <p:cNvPr id="5" name="矩形 4"/>
          <p:cNvSpPr/>
          <p:nvPr/>
        </p:nvSpPr>
        <p:spPr>
          <a:xfrm>
            <a:off x="3200400" y="2057400"/>
            <a:ext cx="4801314" cy="369332"/>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b="1" dirty="0"/>
              <a:t>安全套接字層（SSL）/傳輸層安全性（TLS）</a:t>
            </a:r>
          </a:p>
        </p:txBody>
      </p:sp>
      <p:sp>
        <p:nvSpPr>
          <p:cNvPr id="6" name="矩形 5"/>
          <p:cNvSpPr/>
          <p:nvPr/>
        </p:nvSpPr>
        <p:spPr>
          <a:xfrm>
            <a:off x="7170105" y="2536783"/>
            <a:ext cx="1663217" cy="523220"/>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square">
            <a:spAutoFit/>
          </a:bodyPr>
          <a:lstStyle/>
          <a:p>
            <a:r>
              <a:rPr lang="zh-TW" altLang="en-US" sz="1400" b="1" dirty="0"/>
              <a:t>建立安全的協商客戶端 - 服務器會話</a:t>
            </a:r>
          </a:p>
        </p:txBody>
      </p:sp>
      <p:sp>
        <p:nvSpPr>
          <p:cNvPr id="7" name="矩形 6"/>
          <p:cNvSpPr/>
          <p:nvPr/>
        </p:nvSpPr>
        <p:spPr>
          <a:xfrm>
            <a:off x="5476503" y="3078014"/>
            <a:ext cx="2505814" cy="369332"/>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b="1" dirty="0"/>
              <a:t>虛擬專用網絡（VPN）</a:t>
            </a:r>
          </a:p>
        </p:txBody>
      </p:sp>
      <p:sp>
        <p:nvSpPr>
          <p:cNvPr id="8" name="矩形 7"/>
          <p:cNvSpPr/>
          <p:nvPr/>
        </p:nvSpPr>
        <p:spPr>
          <a:xfrm>
            <a:off x="2209800" y="3811920"/>
            <a:ext cx="5181600" cy="369332"/>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square">
            <a:spAutoFit/>
          </a:bodyPr>
          <a:lstStyle/>
          <a:p>
            <a:r>
              <a:rPr lang="zh-TW" altLang="en-US" b="1" dirty="0"/>
              <a:t>允許遠程用戶通過互聯網安全地訪問內部網絡</a:t>
            </a:r>
          </a:p>
        </p:txBody>
      </p:sp>
      <p:sp>
        <p:nvSpPr>
          <p:cNvPr id="9" name="矩形 8"/>
          <p:cNvSpPr/>
          <p:nvPr/>
        </p:nvSpPr>
        <p:spPr>
          <a:xfrm>
            <a:off x="4800600" y="4361160"/>
            <a:ext cx="2108269" cy="369332"/>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dirty="0"/>
              <a:t>無線（Wi-Fi）網絡</a:t>
            </a:r>
          </a:p>
        </p:txBody>
      </p:sp>
    </p:spTree>
    <p:extLst>
      <p:ext uri="{BB962C8B-B14F-4D97-AF65-F5344CB8AC3E}">
        <p14:creationId xmlns:p14="http://schemas.microsoft.com/office/powerpoint/2010/main" val="11455372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5.10: Secure Negotiated Sessions Using SSL/TLS</a:t>
            </a:r>
          </a:p>
        </p:txBody>
      </p:sp>
      <p:sp>
        <p:nvSpPr>
          <p:cNvPr id="5" name="Text Placeholder 4"/>
          <p:cNvSpPr>
            <a:spLocks noGrp="1"/>
          </p:cNvSpPr>
          <p:nvPr>
            <p:ph type="body" sz="quarter" idx="13"/>
          </p:nvPr>
        </p:nvSpPr>
        <p:spPr/>
        <p:txBody>
          <a:bodyPr/>
          <a:lstStyle/>
          <a:p>
            <a:endParaRPr lang="en-US" dirty="0"/>
          </a:p>
        </p:txBody>
      </p:sp>
      <p:pic>
        <p:nvPicPr>
          <p:cNvPr id="8" name="Picture 7" descr="Figure 5.10 illustrates the creation of secure sessions useing SSL/TLS"/>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71029" y="1371600"/>
            <a:ext cx="7249542" cy="4774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1676400" y="1330036"/>
            <a:ext cx="1107996" cy="276999"/>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sz="1200" b="1" dirty="0"/>
              <a:t>客戶端瀏覽器</a:t>
            </a:r>
          </a:p>
        </p:txBody>
      </p:sp>
      <p:sp>
        <p:nvSpPr>
          <p:cNvPr id="4" name="矩形 3"/>
          <p:cNvSpPr/>
          <p:nvPr/>
        </p:nvSpPr>
        <p:spPr>
          <a:xfrm>
            <a:off x="5029200" y="981044"/>
            <a:ext cx="954107" cy="276999"/>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sz="1200" b="1" dirty="0"/>
              <a:t>商家服務器</a:t>
            </a:r>
          </a:p>
        </p:txBody>
      </p:sp>
      <p:sp>
        <p:nvSpPr>
          <p:cNvPr id="6" name="矩形 5"/>
          <p:cNvSpPr/>
          <p:nvPr/>
        </p:nvSpPr>
        <p:spPr>
          <a:xfrm>
            <a:off x="6243134" y="1752600"/>
            <a:ext cx="1877437" cy="276999"/>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sz="1200" b="1" dirty="0"/>
              <a:t>會話ID和加密方法協商。</a:t>
            </a:r>
          </a:p>
        </p:txBody>
      </p:sp>
      <p:sp>
        <p:nvSpPr>
          <p:cNvPr id="7" name="矩形 6"/>
          <p:cNvSpPr/>
          <p:nvPr/>
        </p:nvSpPr>
        <p:spPr>
          <a:xfrm>
            <a:off x="3974596" y="2819400"/>
            <a:ext cx="1031051" cy="261610"/>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sz="1100" b="1" dirty="0"/>
              <a:t>授予安全會話</a:t>
            </a:r>
          </a:p>
        </p:txBody>
      </p:sp>
      <p:sp>
        <p:nvSpPr>
          <p:cNvPr id="9" name="矩形 8"/>
          <p:cNvSpPr/>
          <p:nvPr/>
        </p:nvSpPr>
        <p:spPr>
          <a:xfrm>
            <a:off x="6934200" y="2977465"/>
            <a:ext cx="2056973" cy="261610"/>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sz="1100" b="1" dirty="0"/>
              <a:t>證書交換。 雙方的身份確立。</a:t>
            </a:r>
          </a:p>
        </p:txBody>
      </p:sp>
      <p:sp>
        <p:nvSpPr>
          <p:cNvPr id="10" name="矩形 9"/>
          <p:cNvSpPr/>
          <p:nvPr/>
        </p:nvSpPr>
        <p:spPr>
          <a:xfrm>
            <a:off x="2971800" y="2985159"/>
            <a:ext cx="723275" cy="253916"/>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sz="1050" b="1" dirty="0"/>
              <a:t>交換證書</a:t>
            </a:r>
          </a:p>
        </p:txBody>
      </p:sp>
      <p:sp>
        <p:nvSpPr>
          <p:cNvPr id="11" name="矩形 10"/>
          <p:cNvSpPr/>
          <p:nvPr/>
        </p:nvSpPr>
        <p:spPr>
          <a:xfrm>
            <a:off x="871029" y="3922744"/>
            <a:ext cx="857927" cy="253916"/>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sz="1050" b="1" dirty="0"/>
              <a:t>客戶端證書</a:t>
            </a:r>
          </a:p>
        </p:txBody>
      </p:sp>
      <p:sp>
        <p:nvSpPr>
          <p:cNvPr id="12" name="矩形 11"/>
          <p:cNvSpPr/>
          <p:nvPr/>
        </p:nvSpPr>
        <p:spPr>
          <a:xfrm>
            <a:off x="4819000" y="3970669"/>
            <a:ext cx="723275" cy="253916"/>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sz="1050" b="1" dirty="0"/>
              <a:t>商家證書</a:t>
            </a:r>
          </a:p>
        </p:txBody>
      </p:sp>
      <p:sp>
        <p:nvSpPr>
          <p:cNvPr id="13" name="矩形 12"/>
          <p:cNvSpPr/>
          <p:nvPr/>
        </p:nvSpPr>
        <p:spPr>
          <a:xfrm>
            <a:off x="7794393" y="3582550"/>
            <a:ext cx="1349607" cy="784830"/>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square">
            <a:spAutoFit/>
          </a:bodyPr>
          <a:lstStyle/>
          <a:p>
            <a:r>
              <a:rPr lang="zh-TW" altLang="en-US" sz="900" b="1" dirty="0"/>
              <a:t>客戶端生成會話密鑰，並使用服務器公鑰創建數字信封。 發送到服務器。 服務器使用私鑰解密。</a:t>
            </a:r>
          </a:p>
        </p:txBody>
      </p:sp>
      <p:sp>
        <p:nvSpPr>
          <p:cNvPr id="14" name="矩形 13"/>
          <p:cNvSpPr/>
          <p:nvPr/>
        </p:nvSpPr>
        <p:spPr>
          <a:xfrm>
            <a:off x="2571437" y="4747213"/>
            <a:ext cx="1524000" cy="400110"/>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square">
            <a:spAutoFit/>
          </a:bodyPr>
          <a:lstStyle/>
          <a:p>
            <a:pPr algn="ctr"/>
            <a:r>
              <a:rPr lang="zh-TW" altLang="en-US" sz="1000" b="1" dirty="0"/>
              <a:t>客戶端生成的會話密鑰</a:t>
            </a:r>
          </a:p>
          <a:p>
            <a:pPr algn="ctr"/>
            <a:r>
              <a:rPr lang="zh-TW" altLang="en-US" sz="1000" b="1" dirty="0"/>
              <a:t>數字信封</a:t>
            </a:r>
          </a:p>
        </p:txBody>
      </p:sp>
      <p:sp>
        <p:nvSpPr>
          <p:cNvPr id="15" name="矩形 14"/>
          <p:cNvSpPr/>
          <p:nvPr/>
        </p:nvSpPr>
        <p:spPr>
          <a:xfrm>
            <a:off x="6773588" y="5531171"/>
            <a:ext cx="2327041" cy="430887"/>
          </a:xfrm>
          <a:prstGeom prst="rect">
            <a:avLst/>
          </a:prstGeom>
          <a:solidFill>
            <a:schemeClr val="accent4">
              <a:lumMod val="60000"/>
              <a:lumOff val="40000"/>
            </a:schemeClr>
          </a:solidFill>
          <a:ln>
            <a:solidFill>
              <a:schemeClr val="bg2">
                <a:lumMod val="50000"/>
              </a:schemeClr>
            </a:solidFill>
          </a:ln>
          <a:effectLst>
            <a:outerShdw blurRad="50800" dist="38100" dir="2700000" algn="tl" rotWithShape="0">
              <a:prstClr val="black">
                <a:alpha val="40000"/>
              </a:prstClr>
            </a:outerShdw>
          </a:effectLst>
        </p:spPr>
        <p:txBody>
          <a:bodyPr wrap="square">
            <a:spAutoFit/>
          </a:bodyPr>
          <a:lstStyle/>
          <a:p>
            <a:r>
              <a:rPr lang="zh-TW" altLang="en-US" sz="1100" b="1" dirty="0"/>
              <a:t>使用客戶端生成的會話密鑰進行加密傳輸在開始後</a:t>
            </a:r>
          </a:p>
        </p:txBody>
      </p:sp>
    </p:spTree>
    <p:extLst>
      <p:ext uri="{BB962C8B-B14F-4D97-AF65-F5344CB8AC3E}">
        <p14:creationId xmlns:p14="http://schemas.microsoft.com/office/powerpoint/2010/main" val="33414556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Protecting Networks</a:t>
            </a:r>
          </a:p>
        </p:txBody>
      </p:sp>
      <p:sp>
        <p:nvSpPr>
          <p:cNvPr id="3" name="Content Placeholder 2"/>
          <p:cNvSpPr>
            <a:spLocks noGrp="1"/>
          </p:cNvSpPr>
          <p:nvPr>
            <p:ph idx="1"/>
          </p:nvPr>
        </p:nvSpPr>
        <p:spPr/>
        <p:txBody>
          <a:bodyPr/>
          <a:lstStyle/>
          <a:p>
            <a:r>
              <a:rPr lang="en-US" dirty="0"/>
              <a:t>Firewall</a:t>
            </a:r>
          </a:p>
          <a:p>
            <a:pPr lvl="1"/>
            <a:r>
              <a:rPr lang="en-US" dirty="0"/>
              <a:t>Hardware or software that uses security policy to filter packets</a:t>
            </a:r>
          </a:p>
          <a:p>
            <a:pPr lvl="2"/>
            <a:r>
              <a:rPr lang="en-US" dirty="0"/>
              <a:t>Packet filters</a:t>
            </a:r>
          </a:p>
          <a:p>
            <a:pPr lvl="2"/>
            <a:r>
              <a:rPr lang="en-US" dirty="0"/>
              <a:t>Application gateways</a:t>
            </a:r>
          </a:p>
          <a:p>
            <a:pPr lvl="1"/>
            <a:r>
              <a:rPr lang="en-US" dirty="0"/>
              <a:t>Next-generation firewalls</a:t>
            </a:r>
          </a:p>
          <a:p>
            <a:r>
              <a:rPr lang="en-US" dirty="0"/>
              <a:t>Proxy servers (proxies)</a:t>
            </a:r>
          </a:p>
          <a:p>
            <a:pPr lvl="1"/>
            <a:r>
              <a:rPr lang="en-US" dirty="0"/>
              <a:t>Software servers that handle all communications from or sent to the Internet</a:t>
            </a:r>
          </a:p>
          <a:p>
            <a:r>
              <a:rPr lang="en-US" dirty="0"/>
              <a:t>Intrusion detection systems</a:t>
            </a:r>
          </a:p>
          <a:p>
            <a:r>
              <a:rPr lang="en-US" dirty="0"/>
              <a:t>Intrusion prevention systems</a:t>
            </a:r>
          </a:p>
        </p:txBody>
      </p:sp>
      <p:sp>
        <p:nvSpPr>
          <p:cNvPr id="4" name="矩形 3"/>
          <p:cNvSpPr/>
          <p:nvPr/>
        </p:nvSpPr>
        <p:spPr>
          <a:xfrm>
            <a:off x="3886200" y="457200"/>
            <a:ext cx="1107996" cy="369332"/>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b="1" dirty="0"/>
              <a:t>保護網絡</a:t>
            </a:r>
          </a:p>
        </p:txBody>
      </p:sp>
      <p:sp>
        <p:nvSpPr>
          <p:cNvPr id="5" name="矩形 4"/>
          <p:cNvSpPr/>
          <p:nvPr/>
        </p:nvSpPr>
        <p:spPr>
          <a:xfrm>
            <a:off x="2057400" y="1524000"/>
            <a:ext cx="877163" cy="369332"/>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b="1" dirty="0"/>
              <a:t>防火牆</a:t>
            </a:r>
          </a:p>
        </p:txBody>
      </p:sp>
      <p:sp>
        <p:nvSpPr>
          <p:cNvPr id="6" name="矩形 5"/>
          <p:cNvSpPr/>
          <p:nvPr/>
        </p:nvSpPr>
        <p:spPr>
          <a:xfrm>
            <a:off x="4099560" y="2438400"/>
            <a:ext cx="2834640" cy="646331"/>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square">
            <a:spAutoFit/>
          </a:bodyPr>
          <a:lstStyle/>
          <a:p>
            <a:r>
              <a:rPr lang="zh-TW" altLang="en-US" sz="1200" b="1" dirty="0"/>
              <a:t>使用安全策略過濾數據包的硬件或軟件</a:t>
            </a:r>
          </a:p>
          <a:p>
            <a:r>
              <a:rPr lang="zh-TW" altLang="en-US" sz="1200" b="1" dirty="0"/>
              <a:t>包過濾器</a:t>
            </a:r>
          </a:p>
          <a:p>
            <a:r>
              <a:rPr lang="zh-TW" altLang="en-US" sz="1200" b="1" dirty="0"/>
              <a:t>應用程序網關</a:t>
            </a:r>
          </a:p>
        </p:txBody>
      </p:sp>
      <p:sp>
        <p:nvSpPr>
          <p:cNvPr id="7" name="矩形 6"/>
          <p:cNvSpPr/>
          <p:nvPr/>
        </p:nvSpPr>
        <p:spPr>
          <a:xfrm>
            <a:off x="4099560" y="3187613"/>
            <a:ext cx="1031051" cy="261610"/>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sz="1100" b="1" dirty="0"/>
              <a:t>下一代防火牆</a:t>
            </a:r>
          </a:p>
        </p:txBody>
      </p:sp>
      <p:sp>
        <p:nvSpPr>
          <p:cNvPr id="8" name="矩形 7"/>
          <p:cNvSpPr/>
          <p:nvPr/>
        </p:nvSpPr>
        <p:spPr>
          <a:xfrm>
            <a:off x="4460980" y="3690733"/>
            <a:ext cx="2262158" cy="369332"/>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b="1" dirty="0"/>
              <a:t>代理服務器（代理）</a:t>
            </a:r>
          </a:p>
        </p:txBody>
      </p:sp>
      <p:sp>
        <p:nvSpPr>
          <p:cNvPr id="9" name="矩形 8"/>
          <p:cNvSpPr/>
          <p:nvPr/>
        </p:nvSpPr>
        <p:spPr>
          <a:xfrm>
            <a:off x="2590800" y="4431490"/>
            <a:ext cx="3733800" cy="261610"/>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square">
            <a:spAutoFit/>
          </a:bodyPr>
          <a:lstStyle/>
          <a:p>
            <a:r>
              <a:rPr lang="zh-TW" altLang="en-US" sz="1100" b="1" dirty="0"/>
              <a:t>處理所有來自互聯網或發送到互聯網的通訊的軟件服務器</a:t>
            </a:r>
          </a:p>
        </p:txBody>
      </p:sp>
      <p:sp>
        <p:nvSpPr>
          <p:cNvPr id="10" name="矩形 9"/>
          <p:cNvSpPr/>
          <p:nvPr/>
        </p:nvSpPr>
        <p:spPr>
          <a:xfrm>
            <a:off x="5216604" y="4994133"/>
            <a:ext cx="1107996" cy="276999"/>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sz="1200" b="1" dirty="0"/>
              <a:t>入侵檢測系統</a:t>
            </a:r>
          </a:p>
        </p:txBody>
      </p:sp>
      <p:sp>
        <p:nvSpPr>
          <p:cNvPr id="11" name="矩形 10"/>
          <p:cNvSpPr/>
          <p:nvPr/>
        </p:nvSpPr>
        <p:spPr>
          <a:xfrm>
            <a:off x="5410200" y="5592984"/>
            <a:ext cx="1107996" cy="276999"/>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sz="1200" b="1" dirty="0"/>
              <a:t>入侵防禦系統</a:t>
            </a:r>
          </a:p>
        </p:txBody>
      </p:sp>
    </p:spTree>
    <p:extLst>
      <p:ext uri="{BB962C8B-B14F-4D97-AF65-F5344CB8AC3E}">
        <p14:creationId xmlns:p14="http://schemas.microsoft.com/office/powerpoint/2010/main" val="10414752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5.11: Firewalls and Proxy Servers</a:t>
            </a:r>
          </a:p>
        </p:txBody>
      </p:sp>
      <p:sp>
        <p:nvSpPr>
          <p:cNvPr id="5" name="Text Placeholder 4"/>
          <p:cNvSpPr>
            <a:spLocks noGrp="1"/>
          </p:cNvSpPr>
          <p:nvPr>
            <p:ph type="body" sz="quarter" idx="13"/>
          </p:nvPr>
        </p:nvSpPr>
        <p:spPr/>
        <p:txBody>
          <a:bodyPr/>
          <a:lstStyle/>
          <a:p>
            <a:endParaRPr lang="en-US" dirty="0"/>
          </a:p>
        </p:txBody>
      </p:sp>
      <p:pic>
        <p:nvPicPr>
          <p:cNvPr id="8" name="Picture 7" descr="Figure 5.11 illustrates the use of firewalls and proxy servers."/>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17559" y="1371600"/>
            <a:ext cx="6956481" cy="4774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050810" y="2209800"/>
            <a:ext cx="877163" cy="369332"/>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b="1" dirty="0"/>
              <a:t>防火牆</a:t>
            </a:r>
          </a:p>
        </p:txBody>
      </p:sp>
      <p:sp>
        <p:nvSpPr>
          <p:cNvPr id="7" name="矩形 6"/>
          <p:cNvSpPr/>
          <p:nvPr/>
        </p:nvSpPr>
        <p:spPr>
          <a:xfrm>
            <a:off x="3429000" y="3199280"/>
            <a:ext cx="588623" cy="253916"/>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sz="1050" b="1" dirty="0"/>
              <a:t>防火牆</a:t>
            </a:r>
          </a:p>
        </p:txBody>
      </p:sp>
      <p:sp>
        <p:nvSpPr>
          <p:cNvPr id="3" name="矩形 2"/>
          <p:cNvSpPr/>
          <p:nvPr/>
        </p:nvSpPr>
        <p:spPr>
          <a:xfrm>
            <a:off x="2057400" y="3191926"/>
            <a:ext cx="588623" cy="253916"/>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sz="1050" b="1" dirty="0"/>
              <a:t>客戶端</a:t>
            </a:r>
          </a:p>
        </p:txBody>
      </p:sp>
      <p:sp>
        <p:nvSpPr>
          <p:cNvPr id="9" name="矩形 8"/>
          <p:cNvSpPr/>
          <p:nvPr/>
        </p:nvSpPr>
        <p:spPr>
          <a:xfrm>
            <a:off x="4572000" y="3199280"/>
            <a:ext cx="857927" cy="253916"/>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sz="1050" b="1" dirty="0"/>
              <a:t>網站伺服器</a:t>
            </a:r>
          </a:p>
        </p:txBody>
      </p:sp>
      <p:sp>
        <p:nvSpPr>
          <p:cNvPr id="4" name="矩形 3"/>
          <p:cNvSpPr/>
          <p:nvPr/>
        </p:nvSpPr>
        <p:spPr>
          <a:xfrm>
            <a:off x="6252639" y="3217718"/>
            <a:ext cx="954107" cy="276999"/>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sz="1200" b="1" dirty="0"/>
              <a:t>遠程客戶端</a:t>
            </a:r>
          </a:p>
        </p:txBody>
      </p:sp>
      <p:sp>
        <p:nvSpPr>
          <p:cNvPr id="10" name="矩形 9"/>
          <p:cNvSpPr/>
          <p:nvPr/>
        </p:nvSpPr>
        <p:spPr>
          <a:xfrm>
            <a:off x="7206746" y="2667000"/>
            <a:ext cx="954107" cy="276999"/>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sz="1200" b="1" dirty="0"/>
              <a:t>遠程伺服器</a:t>
            </a:r>
          </a:p>
        </p:txBody>
      </p:sp>
      <p:sp>
        <p:nvSpPr>
          <p:cNvPr id="11" name="矩形 10"/>
          <p:cNvSpPr/>
          <p:nvPr/>
        </p:nvSpPr>
        <p:spPr>
          <a:xfrm>
            <a:off x="3294347" y="5076144"/>
            <a:ext cx="723275" cy="253916"/>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sz="1050" b="1" dirty="0"/>
              <a:t>網際網路</a:t>
            </a:r>
          </a:p>
        </p:txBody>
      </p:sp>
      <p:sp>
        <p:nvSpPr>
          <p:cNvPr id="12" name="矩形 11"/>
          <p:cNvSpPr/>
          <p:nvPr/>
        </p:nvSpPr>
        <p:spPr>
          <a:xfrm>
            <a:off x="1951053" y="5486400"/>
            <a:ext cx="588623" cy="253916"/>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sz="1050" b="1" dirty="0"/>
              <a:t>客戶端</a:t>
            </a:r>
          </a:p>
        </p:txBody>
      </p:sp>
      <p:sp>
        <p:nvSpPr>
          <p:cNvPr id="13" name="矩形 12"/>
          <p:cNvSpPr/>
          <p:nvPr/>
        </p:nvSpPr>
        <p:spPr>
          <a:xfrm>
            <a:off x="6255410" y="5549589"/>
            <a:ext cx="954107" cy="276999"/>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sz="1200" b="1" dirty="0"/>
              <a:t>遠程客戶端</a:t>
            </a:r>
          </a:p>
        </p:txBody>
      </p:sp>
      <p:sp>
        <p:nvSpPr>
          <p:cNvPr id="14" name="矩形 13"/>
          <p:cNvSpPr/>
          <p:nvPr/>
        </p:nvSpPr>
        <p:spPr>
          <a:xfrm>
            <a:off x="7239000" y="5091161"/>
            <a:ext cx="954107" cy="276999"/>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sz="1200" b="1" dirty="0"/>
              <a:t>遠程伺服器</a:t>
            </a:r>
          </a:p>
        </p:txBody>
      </p:sp>
      <p:sp>
        <p:nvSpPr>
          <p:cNvPr id="15" name="矩形 14"/>
          <p:cNvSpPr/>
          <p:nvPr/>
        </p:nvSpPr>
        <p:spPr>
          <a:xfrm>
            <a:off x="5221274" y="5001607"/>
            <a:ext cx="800219" cy="276999"/>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sz="1200" b="1" dirty="0"/>
              <a:t>外部網絡</a:t>
            </a:r>
          </a:p>
        </p:txBody>
      </p:sp>
      <p:sp>
        <p:nvSpPr>
          <p:cNvPr id="16" name="矩形 15"/>
          <p:cNvSpPr/>
          <p:nvPr/>
        </p:nvSpPr>
        <p:spPr>
          <a:xfrm>
            <a:off x="4183142" y="5098855"/>
            <a:ext cx="889987" cy="261610"/>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sz="1100" b="1" dirty="0"/>
              <a:t>代理服務器</a:t>
            </a:r>
          </a:p>
        </p:txBody>
      </p:sp>
      <p:sp>
        <p:nvSpPr>
          <p:cNvPr id="17" name="矩形 16"/>
          <p:cNvSpPr/>
          <p:nvPr/>
        </p:nvSpPr>
        <p:spPr>
          <a:xfrm>
            <a:off x="835938" y="4739997"/>
            <a:ext cx="889987" cy="261610"/>
          </a:xfrm>
          <a:prstGeom prst="rect">
            <a:avLst/>
          </a:prstGeom>
          <a:solidFill>
            <a:schemeClr val="accent4">
              <a:lumMod val="60000"/>
              <a:lumOff val="40000"/>
            </a:schemeClr>
          </a:solidFill>
          <a:effectLst>
            <a:outerShdw blurRad="50800" dist="38100" dir="2700000" algn="tl" rotWithShape="0">
              <a:prstClr val="black">
                <a:alpha val="40000"/>
              </a:prstClr>
            </a:outerShdw>
          </a:effectLst>
        </p:spPr>
        <p:txBody>
          <a:bodyPr wrap="none">
            <a:spAutoFit/>
          </a:bodyPr>
          <a:lstStyle/>
          <a:p>
            <a:r>
              <a:rPr lang="zh-TW" altLang="en-US" sz="1100" b="1" dirty="0"/>
              <a:t>代理服務器</a:t>
            </a:r>
          </a:p>
        </p:txBody>
      </p:sp>
    </p:spTree>
    <p:extLst>
      <p:ext uri="{BB962C8B-B14F-4D97-AF65-F5344CB8AC3E}">
        <p14:creationId xmlns:p14="http://schemas.microsoft.com/office/powerpoint/2010/main" val="22913723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Protecting Servers and Clients</a:t>
            </a:r>
          </a:p>
        </p:txBody>
      </p:sp>
      <p:sp>
        <p:nvSpPr>
          <p:cNvPr id="3" name="Content Placeholder 2"/>
          <p:cNvSpPr>
            <a:spLocks noGrp="1"/>
          </p:cNvSpPr>
          <p:nvPr>
            <p:ph idx="1"/>
          </p:nvPr>
        </p:nvSpPr>
        <p:spPr/>
        <p:txBody>
          <a:bodyPr/>
          <a:lstStyle/>
          <a:p>
            <a:r>
              <a:rPr lang="en-US" dirty="0"/>
              <a:t>Operating system security enhancements</a:t>
            </a:r>
          </a:p>
          <a:p>
            <a:pPr lvl="1"/>
            <a:r>
              <a:rPr lang="en-US" dirty="0"/>
              <a:t>Upgrades, patches</a:t>
            </a:r>
          </a:p>
          <a:p>
            <a:r>
              <a:rPr lang="en-US" dirty="0"/>
              <a:t>Anti-virus software </a:t>
            </a:r>
          </a:p>
          <a:p>
            <a:pPr lvl="1"/>
            <a:r>
              <a:rPr lang="en-US" dirty="0"/>
              <a:t>Easiest and least expensive way to prevent threats to system integrity</a:t>
            </a:r>
          </a:p>
          <a:p>
            <a:pPr lvl="1"/>
            <a:r>
              <a:rPr lang="en-US" dirty="0"/>
              <a:t>Requires daily updates</a:t>
            </a:r>
          </a:p>
        </p:txBody>
      </p:sp>
      <p:sp>
        <p:nvSpPr>
          <p:cNvPr id="4" name="矩形 3"/>
          <p:cNvSpPr/>
          <p:nvPr/>
        </p:nvSpPr>
        <p:spPr>
          <a:xfrm>
            <a:off x="457200" y="520713"/>
            <a:ext cx="2330324"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保護服務器和客戶端</a:t>
            </a:r>
          </a:p>
        </p:txBody>
      </p:sp>
      <p:sp>
        <p:nvSpPr>
          <p:cNvPr id="6" name="矩形 5"/>
          <p:cNvSpPr/>
          <p:nvPr/>
        </p:nvSpPr>
        <p:spPr>
          <a:xfrm>
            <a:off x="470385" y="1371600"/>
            <a:ext cx="2501415"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增強操作系統的安全性</a:t>
            </a:r>
          </a:p>
        </p:txBody>
      </p:sp>
      <p:sp>
        <p:nvSpPr>
          <p:cNvPr id="7" name="矩形 6"/>
          <p:cNvSpPr/>
          <p:nvPr/>
        </p:nvSpPr>
        <p:spPr>
          <a:xfrm>
            <a:off x="491810" y="2364146"/>
            <a:ext cx="1130552"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防毒軟件</a:t>
            </a:r>
          </a:p>
        </p:txBody>
      </p:sp>
      <p:sp>
        <p:nvSpPr>
          <p:cNvPr id="8" name="矩形 7"/>
          <p:cNvSpPr/>
          <p:nvPr/>
        </p:nvSpPr>
        <p:spPr>
          <a:xfrm>
            <a:off x="3352800" y="2145103"/>
            <a:ext cx="1342145" cy="257354"/>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升級，補丁</a:t>
            </a:r>
          </a:p>
        </p:txBody>
      </p:sp>
      <p:sp>
        <p:nvSpPr>
          <p:cNvPr id="9" name="矩形 8"/>
          <p:cNvSpPr/>
          <p:nvPr/>
        </p:nvSpPr>
        <p:spPr>
          <a:xfrm>
            <a:off x="5191314" y="3429000"/>
            <a:ext cx="2635124" cy="569343"/>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以最簡單，最便宜的方式防止威脅系統完整性</a:t>
            </a:r>
          </a:p>
        </p:txBody>
      </p:sp>
      <p:sp>
        <p:nvSpPr>
          <p:cNvPr id="10" name="矩形 9"/>
          <p:cNvSpPr/>
          <p:nvPr/>
        </p:nvSpPr>
        <p:spPr>
          <a:xfrm>
            <a:off x="1219200" y="4076657"/>
            <a:ext cx="1631708"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需要每日更新</a:t>
            </a:r>
          </a:p>
        </p:txBody>
      </p:sp>
    </p:spTree>
    <p:extLst>
      <p:ext uri="{BB962C8B-B14F-4D97-AF65-F5344CB8AC3E}">
        <p14:creationId xmlns:p14="http://schemas.microsoft.com/office/powerpoint/2010/main" val="2768234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Management Policies, Business Procedures, and Public Laws</a:t>
            </a:r>
          </a:p>
        </p:txBody>
      </p:sp>
      <p:sp>
        <p:nvSpPr>
          <p:cNvPr id="3" name="Content Placeholder 2"/>
          <p:cNvSpPr>
            <a:spLocks noGrp="1"/>
          </p:cNvSpPr>
          <p:nvPr>
            <p:ph idx="1"/>
          </p:nvPr>
        </p:nvSpPr>
        <p:spPr/>
        <p:txBody>
          <a:bodyPr/>
          <a:lstStyle/>
          <a:p>
            <a:r>
              <a:rPr lang="en-US" dirty="0"/>
              <a:t>Worldwide, companies spend more than $81 billion on security hardware, software, services</a:t>
            </a:r>
          </a:p>
          <a:p>
            <a:r>
              <a:rPr lang="en-US" dirty="0"/>
              <a:t>Managing risk includes:</a:t>
            </a:r>
          </a:p>
          <a:p>
            <a:pPr lvl="1"/>
            <a:r>
              <a:rPr lang="en-US" dirty="0"/>
              <a:t>Technology</a:t>
            </a:r>
          </a:p>
          <a:p>
            <a:pPr lvl="1"/>
            <a:r>
              <a:rPr lang="en-US" dirty="0"/>
              <a:t>Effective management policies</a:t>
            </a:r>
          </a:p>
          <a:p>
            <a:pPr lvl="1"/>
            <a:r>
              <a:rPr lang="en-US" dirty="0"/>
              <a:t>Public laws and active enforcement</a:t>
            </a:r>
          </a:p>
        </p:txBody>
      </p:sp>
      <p:sp>
        <p:nvSpPr>
          <p:cNvPr id="4" name="矩形 3"/>
          <p:cNvSpPr/>
          <p:nvPr/>
        </p:nvSpPr>
        <p:spPr>
          <a:xfrm>
            <a:off x="3587151" y="957024"/>
            <a:ext cx="2971800"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管理政策，業務程序和公法</a:t>
            </a:r>
          </a:p>
        </p:txBody>
      </p:sp>
      <p:sp>
        <p:nvSpPr>
          <p:cNvPr id="5" name="矩形 4"/>
          <p:cNvSpPr/>
          <p:nvPr/>
        </p:nvSpPr>
        <p:spPr>
          <a:xfrm>
            <a:off x="697302" y="2438399"/>
            <a:ext cx="7239000" cy="228601"/>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在全球範圍內，公司在安全硬件，軟件和服務方面花費超過</a:t>
            </a:r>
            <a:r>
              <a:rPr lang="en-US" altLang="zh-TW" dirty="0">
                <a:solidFill>
                  <a:schemeClr val="tx1"/>
                </a:solidFill>
              </a:rPr>
              <a:t>810</a:t>
            </a:r>
            <a:r>
              <a:rPr lang="zh-TW" altLang="en-US" dirty="0">
                <a:solidFill>
                  <a:schemeClr val="tx1"/>
                </a:solidFill>
              </a:rPr>
              <a:t>億美元</a:t>
            </a:r>
          </a:p>
        </p:txBody>
      </p:sp>
      <p:sp>
        <p:nvSpPr>
          <p:cNvPr id="6" name="矩形 5"/>
          <p:cNvSpPr/>
          <p:nvPr/>
        </p:nvSpPr>
        <p:spPr>
          <a:xfrm>
            <a:off x="4507775" y="2743200"/>
            <a:ext cx="1588226"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管理風險包括：</a:t>
            </a:r>
          </a:p>
        </p:txBody>
      </p:sp>
      <p:sp>
        <p:nvSpPr>
          <p:cNvPr id="7" name="矩形 6"/>
          <p:cNvSpPr/>
          <p:nvPr/>
        </p:nvSpPr>
        <p:spPr>
          <a:xfrm>
            <a:off x="2514600" y="3200400"/>
            <a:ext cx="673352"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技術</a:t>
            </a:r>
          </a:p>
        </p:txBody>
      </p:sp>
      <p:sp>
        <p:nvSpPr>
          <p:cNvPr id="8" name="矩形 7"/>
          <p:cNvSpPr/>
          <p:nvPr/>
        </p:nvSpPr>
        <p:spPr>
          <a:xfrm>
            <a:off x="4691786" y="3581400"/>
            <a:ext cx="1785214"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有效的管理政策</a:t>
            </a:r>
          </a:p>
        </p:txBody>
      </p:sp>
      <p:sp>
        <p:nvSpPr>
          <p:cNvPr id="9" name="矩形 8"/>
          <p:cNvSpPr/>
          <p:nvPr/>
        </p:nvSpPr>
        <p:spPr>
          <a:xfrm>
            <a:off x="5270248" y="3962400"/>
            <a:ext cx="2273552"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公共法律和積極執法</a:t>
            </a:r>
          </a:p>
        </p:txBody>
      </p:sp>
    </p:spTree>
    <p:extLst>
      <p:ext uri="{BB962C8B-B14F-4D97-AF65-F5344CB8AC3E}">
        <p14:creationId xmlns:p14="http://schemas.microsoft.com/office/powerpoint/2010/main" val="1994452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E-commerce Security Environment</a:t>
            </a:r>
          </a:p>
        </p:txBody>
      </p:sp>
      <p:sp>
        <p:nvSpPr>
          <p:cNvPr id="3" name="Content Placeholder 2"/>
          <p:cNvSpPr>
            <a:spLocks noGrp="1"/>
          </p:cNvSpPr>
          <p:nvPr>
            <p:ph idx="1"/>
          </p:nvPr>
        </p:nvSpPr>
        <p:spPr/>
        <p:txBody>
          <a:bodyPr/>
          <a:lstStyle/>
          <a:p>
            <a:r>
              <a:rPr lang="en-US" dirty="0"/>
              <a:t>Overall size and losses of cybercrime unclear</a:t>
            </a:r>
          </a:p>
          <a:p>
            <a:pPr lvl="1"/>
            <a:r>
              <a:rPr lang="en-US" dirty="0"/>
              <a:t>Reporting issues</a:t>
            </a:r>
          </a:p>
          <a:p>
            <a:r>
              <a:rPr lang="en-US" dirty="0"/>
              <a:t>2016 survey: Average total cost of data breach to U.S. corporations was $4 million</a:t>
            </a:r>
          </a:p>
          <a:p>
            <a:r>
              <a:rPr lang="en-US" dirty="0"/>
              <a:t>Low-cost web attack kits</a:t>
            </a:r>
          </a:p>
          <a:p>
            <a:r>
              <a:rPr lang="en-US" dirty="0"/>
              <a:t>Online credit card fraud</a:t>
            </a:r>
          </a:p>
          <a:p>
            <a:r>
              <a:rPr lang="en-US" dirty="0"/>
              <a:t>Underground economy marketplace</a:t>
            </a:r>
          </a:p>
        </p:txBody>
      </p:sp>
      <p:sp>
        <p:nvSpPr>
          <p:cNvPr id="4" name="矩形 3"/>
          <p:cNvSpPr/>
          <p:nvPr/>
        </p:nvSpPr>
        <p:spPr>
          <a:xfrm>
            <a:off x="5715000" y="1981200"/>
            <a:ext cx="2514600" cy="288197"/>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sz="1400" dirty="0">
                <a:solidFill>
                  <a:schemeClr val="tx1"/>
                </a:solidFill>
              </a:rPr>
              <a:t>網絡犯罪的規模和損失不明</a:t>
            </a:r>
          </a:p>
        </p:txBody>
      </p:sp>
      <p:sp>
        <p:nvSpPr>
          <p:cNvPr id="5" name="矩形 4"/>
          <p:cNvSpPr/>
          <p:nvPr/>
        </p:nvSpPr>
        <p:spPr>
          <a:xfrm>
            <a:off x="3124200" y="2123369"/>
            <a:ext cx="1143000" cy="288197"/>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sz="1400" dirty="0">
                <a:solidFill>
                  <a:schemeClr val="tx1"/>
                </a:solidFill>
              </a:rPr>
              <a:t>報告問題</a:t>
            </a:r>
          </a:p>
        </p:txBody>
      </p:sp>
      <p:sp>
        <p:nvSpPr>
          <p:cNvPr id="6" name="矩形 5"/>
          <p:cNvSpPr/>
          <p:nvPr/>
        </p:nvSpPr>
        <p:spPr>
          <a:xfrm>
            <a:off x="5867400" y="3029362"/>
            <a:ext cx="3048000" cy="423345"/>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TW" sz="1400" dirty="0">
                <a:solidFill>
                  <a:schemeClr val="tx1"/>
                </a:solidFill>
              </a:rPr>
              <a:t>2016</a:t>
            </a:r>
            <a:r>
              <a:rPr lang="zh-TW" altLang="en-US" sz="1400" dirty="0">
                <a:solidFill>
                  <a:schemeClr val="tx1"/>
                </a:solidFill>
              </a:rPr>
              <a:t>年調查：美國公司數據洩露的平均總成本為</a:t>
            </a:r>
            <a:r>
              <a:rPr lang="en-US" altLang="zh-TW" sz="1400" dirty="0">
                <a:solidFill>
                  <a:schemeClr val="tx1"/>
                </a:solidFill>
              </a:rPr>
              <a:t>400</a:t>
            </a:r>
            <a:r>
              <a:rPr lang="zh-TW" altLang="en-US" sz="1400" dirty="0">
                <a:solidFill>
                  <a:schemeClr val="tx1"/>
                </a:solidFill>
              </a:rPr>
              <a:t>萬美元</a:t>
            </a:r>
          </a:p>
        </p:txBody>
      </p:sp>
      <p:sp>
        <p:nvSpPr>
          <p:cNvPr id="7" name="矩形 6"/>
          <p:cNvSpPr/>
          <p:nvPr/>
        </p:nvSpPr>
        <p:spPr>
          <a:xfrm>
            <a:off x="4610100" y="3698559"/>
            <a:ext cx="2209800" cy="268933"/>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sz="1400" dirty="0">
                <a:solidFill>
                  <a:schemeClr val="tx1"/>
                </a:solidFill>
              </a:rPr>
              <a:t>低成本的網絡攻擊工具包</a:t>
            </a:r>
          </a:p>
        </p:txBody>
      </p:sp>
      <p:sp>
        <p:nvSpPr>
          <p:cNvPr id="8" name="矩形 7"/>
          <p:cNvSpPr/>
          <p:nvPr/>
        </p:nvSpPr>
        <p:spPr>
          <a:xfrm>
            <a:off x="4419600" y="4364993"/>
            <a:ext cx="2209800" cy="268933"/>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sz="1400" dirty="0">
                <a:solidFill>
                  <a:schemeClr val="tx1"/>
                </a:solidFill>
              </a:rPr>
              <a:t>網上信用卡欺詐</a:t>
            </a:r>
          </a:p>
        </p:txBody>
      </p:sp>
      <p:sp>
        <p:nvSpPr>
          <p:cNvPr id="9" name="矩形 8"/>
          <p:cNvSpPr/>
          <p:nvPr/>
        </p:nvSpPr>
        <p:spPr>
          <a:xfrm>
            <a:off x="6450957" y="5029200"/>
            <a:ext cx="2209800" cy="268933"/>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sz="1400" dirty="0">
                <a:solidFill>
                  <a:schemeClr val="tx1"/>
                </a:solidFill>
              </a:rPr>
              <a:t>地下經濟市場</a:t>
            </a:r>
          </a:p>
        </p:txBody>
      </p:sp>
      <p:sp>
        <p:nvSpPr>
          <p:cNvPr id="10" name="矩形 9">
            <a:extLst>
              <a:ext uri="{FF2B5EF4-FFF2-40B4-BE49-F238E27FC236}">
                <a16:creationId xmlns:a16="http://schemas.microsoft.com/office/drawing/2014/main" xmlns="" id="{94B178F0-9BA3-47D8-8ED4-32FAC54EB9F2}"/>
              </a:ext>
            </a:extLst>
          </p:cNvPr>
          <p:cNvSpPr/>
          <p:nvPr/>
        </p:nvSpPr>
        <p:spPr>
          <a:xfrm>
            <a:off x="533400" y="1312652"/>
            <a:ext cx="1905000" cy="3048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a:solidFill>
                  <a:schemeClr val="tx1"/>
                </a:solidFill>
                <a:ea typeface="ＭＳ Ｐゴシック" charset="0"/>
              </a:rPr>
              <a:t>電子商務安全環境</a:t>
            </a:r>
            <a:endParaRPr lang="zh-TW" altLang="en-US" sz="1400" dirty="0">
              <a:solidFill>
                <a:schemeClr val="tx1"/>
              </a:solidFill>
            </a:endParaRPr>
          </a:p>
        </p:txBody>
      </p:sp>
    </p:spTree>
    <p:extLst>
      <p:ext uri="{BB962C8B-B14F-4D97-AF65-F5344CB8AC3E}">
        <p14:creationId xmlns:p14="http://schemas.microsoft.com/office/powerpoint/2010/main" val="15124492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Security Plan: Management Policies</a:t>
            </a:r>
          </a:p>
        </p:txBody>
      </p:sp>
      <p:sp>
        <p:nvSpPr>
          <p:cNvPr id="3" name="Content Placeholder 2"/>
          <p:cNvSpPr>
            <a:spLocks noGrp="1"/>
          </p:cNvSpPr>
          <p:nvPr>
            <p:ph idx="1"/>
          </p:nvPr>
        </p:nvSpPr>
        <p:spPr/>
        <p:txBody>
          <a:bodyPr/>
          <a:lstStyle/>
          <a:p>
            <a:r>
              <a:rPr lang="en-US" dirty="0"/>
              <a:t>Risk assessment</a:t>
            </a:r>
          </a:p>
          <a:p>
            <a:r>
              <a:rPr lang="en-US" dirty="0"/>
              <a:t>Security policy</a:t>
            </a:r>
          </a:p>
          <a:p>
            <a:r>
              <a:rPr lang="en-US" dirty="0"/>
              <a:t>Implementation plan</a:t>
            </a:r>
          </a:p>
          <a:p>
            <a:pPr lvl="1"/>
            <a:r>
              <a:rPr lang="en-US" dirty="0"/>
              <a:t>Security organization</a:t>
            </a:r>
          </a:p>
          <a:p>
            <a:pPr lvl="1"/>
            <a:r>
              <a:rPr lang="en-US" dirty="0"/>
              <a:t>Access controls</a:t>
            </a:r>
          </a:p>
          <a:p>
            <a:pPr lvl="1"/>
            <a:r>
              <a:rPr lang="en-US" dirty="0"/>
              <a:t>Authentication procedures, including biometrics</a:t>
            </a:r>
          </a:p>
          <a:p>
            <a:pPr lvl="1"/>
            <a:r>
              <a:rPr lang="en-US" dirty="0"/>
              <a:t>Authorization policies, authorization management systems</a:t>
            </a:r>
          </a:p>
          <a:p>
            <a:r>
              <a:rPr lang="en-US" dirty="0"/>
              <a:t>Security audit</a:t>
            </a:r>
          </a:p>
        </p:txBody>
      </p:sp>
      <p:sp>
        <p:nvSpPr>
          <p:cNvPr id="4" name="矩形 3"/>
          <p:cNvSpPr/>
          <p:nvPr/>
        </p:nvSpPr>
        <p:spPr>
          <a:xfrm>
            <a:off x="457200" y="1295399"/>
            <a:ext cx="2286000"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安全計劃：管理政策</a:t>
            </a:r>
          </a:p>
        </p:txBody>
      </p:sp>
      <p:sp>
        <p:nvSpPr>
          <p:cNvPr id="5" name="矩形 4"/>
          <p:cNvSpPr/>
          <p:nvPr/>
        </p:nvSpPr>
        <p:spPr>
          <a:xfrm>
            <a:off x="3499449" y="1689593"/>
            <a:ext cx="1130552"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風險評估</a:t>
            </a:r>
          </a:p>
        </p:txBody>
      </p:sp>
      <p:sp>
        <p:nvSpPr>
          <p:cNvPr id="6" name="矩形 5"/>
          <p:cNvSpPr/>
          <p:nvPr/>
        </p:nvSpPr>
        <p:spPr>
          <a:xfrm>
            <a:off x="3124200" y="2286000"/>
            <a:ext cx="1130552"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安全策略</a:t>
            </a:r>
          </a:p>
        </p:txBody>
      </p:sp>
      <p:sp>
        <p:nvSpPr>
          <p:cNvPr id="7" name="矩形 6"/>
          <p:cNvSpPr/>
          <p:nvPr/>
        </p:nvSpPr>
        <p:spPr>
          <a:xfrm>
            <a:off x="4030219" y="2895600"/>
            <a:ext cx="1130552"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實施計劃</a:t>
            </a:r>
          </a:p>
        </p:txBody>
      </p:sp>
      <p:sp>
        <p:nvSpPr>
          <p:cNvPr id="8" name="矩形 7"/>
          <p:cNvSpPr/>
          <p:nvPr/>
        </p:nvSpPr>
        <p:spPr>
          <a:xfrm>
            <a:off x="3043687" y="5082650"/>
            <a:ext cx="1130552"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安全審計</a:t>
            </a:r>
          </a:p>
        </p:txBody>
      </p:sp>
      <p:sp>
        <p:nvSpPr>
          <p:cNvPr id="9" name="矩形 8"/>
          <p:cNvSpPr/>
          <p:nvPr/>
        </p:nvSpPr>
        <p:spPr>
          <a:xfrm>
            <a:off x="3578525" y="3352800"/>
            <a:ext cx="1130552"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安全組織</a:t>
            </a:r>
          </a:p>
        </p:txBody>
      </p:sp>
      <p:sp>
        <p:nvSpPr>
          <p:cNvPr id="10" name="矩形 9"/>
          <p:cNvSpPr/>
          <p:nvPr/>
        </p:nvSpPr>
        <p:spPr>
          <a:xfrm>
            <a:off x="3043687" y="3733800"/>
            <a:ext cx="1130551"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訪問控制</a:t>
            </a:r>
          </a:p>
        </p:txBody>
      </p:sp>
      <p:sp>
        <p:nvSpPr>
          <p:cNvPr id="11" name="矩形 10"/>
          <p:cNvSpPr/>
          <p:nvPr/>
        </p:nvSpPr>
        <p:spPr>
          <a:xfrm>
            <a:off x="6400800" y="4114800"/>
            <a:ext cx="2743200"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認證程序，包括生物識別</a:t>
            </a:r>
          </a:p>
        </p:txBody>
      </p:sp>
      <p:sp>
        <p:nvSpPr>
          <p:cNvPr id="12" name="矩形 11"/>
          <p:cNvSpPr/>
          <p:nvPr/>
        </p:nvSpPr>
        <p:spPr>
          <a:xfrm>
            <a:off x="6157823" y="4803221"/>
            <a:ext cx="1600200" cy="55885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授權政策，授權管理系統</a:t>
            </a:r>
          </a:p>
        </p:txBody>
      </p:sp>
    </p:spTree>
    <p:extLst>
      <p:ext uri="{BB962C8B-B14F-4D97-AF65-F5344CB8AC3E}">
        <p14:creationId xmlns:p14="http://schemas.microsoft.com/office/powerpoint/2010/main" val="208715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5.12: Developing an E-commerce Security Plan</a:t>
            </a:r>
          </a:p>
        </p:txBody>
      </p:sp>
      <p:sp>
        <p:nvSpPr>
          <p:cNvPr id="5" name="Text Placeholder 4"/>
          <p:cNvSpPr>
            <a:spLocks noGrp="1"/>
          </p:cNvSpPr>
          <p:nvPr>
            <p:ph type="body" sz="quarter" idx="13"/>
          </p:nvPr>
        </p:nvSpPr>
        <p:spPr/>
        <p:txBody>
          <a:bodyPr/>
          <a:lstStyle/>
          <a:p>
            <a:endParaRPr lang="en-US" dirty="0"/>
          </a:p>
        </p:txBody>
      </p:sp>
      <p:pic>
        <p:nvPicPr>
          <p:cNvPr id="8" name="Picture 7" descr="Figure 5.12 illustrates the steps in developing an e-commerce security plan."/>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53587" y="1371600"/>
            <a:ext cx="5284426" cy="4774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3048000" y="838200"/>
            <a:ext cx="2514600"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制定電子商務安全計劃</a:t>
            </a:r>
          </a:p>
        </p:txBody>
      </p:sp>
      <p:sp>
        <p:nvSpPr>
          <p:cNvPr id="7" name="矩形 6"/>
          <p:cNvSpPr/>
          <p:nvPr/>
        </p:nvSpPr>
        <p:spPr>
          <a:xfrm>
            <a:off x="228600" y="2783457"/>
            <a:ext cx="1587752"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執行安全審計</a:t>
            </a:r>
          </a:p>
        </p:txBody>
      </p:sp>
      <p:sp>
        <p:nvSpPr>
          <p:cNvPr id="9" name="矩形 8"/>
          <p:cNvSpPr/>
          <p:nvPr/>
        </p:nvSpPr>
        <p:spPr>
          <a:xfrm>
            <a:off x="5334000" y="1447800"/>
            <a:ext cx="1600200"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進行風險評估</a:t>
            </a:r>
          </a:p>
        </p:txBody>
      </p:sp>
      <p:sp>
        <p:nvSpPr>
          <p:cNvPr id="10" name="矩形 9"/>
          <p:cNvSpPr/>
          <p:nvPr/>
        </p:nvSpPr>
        <p:spPr>
          <a:xfrm>
            <a:off x="7196814" y="2817962"/>
            <a:ext cx="1706138"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制定安全政策</a:t>
            </a:r>
          </a:p>
        </p:txBody>
      </p:sp>
      <p:sp>
        <p:nvSpPr>
          <p:cNvPr id="11" name="矩形 10"/>
          <p:cNvSpPr/>
          <p:nvPr/>
        </p:nvSpPr>
        <p:spPr>
          <a:xfrm>
            <a:off x="1215655" y="4483113"/>
            <a:ext cx="1275863" cy="5334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創建一個安全組織</a:t>
            </a:r>
          </a:p>
        </p:txBody>
      </p:sp>
      <p:sp>
        <p:nvSpPr>
          <p:cNvPr id="13" name="矩形 12"/>
          <p:cNvSpPr/>
          <p:nvPr/>
        </p:nvSpPr>
        <p:spPr>
          <a:xfrm>
            <a:off x="6460692" y="4470384"/>
            <a:ext cx="1616508"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制定實施計劃</a:t>
            </a:r>
          </a:p>
        </p:txBody>
      </p:sp>
    </p:spTree>
    <p:extLst>
      <p:ext uri="{BB962C8B-B14F-4D97-AF65-F5344CB8AC3E}">
        <p14:creationId xmlns:p14="http://schemas.microsoft.com/office/powerpoint/2010/main" val="31449790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Role of Laws and Public Policy</a:t>
            </a:r>
          </a:p>
        </p:txBody>
      </p:sp>
      <p:sp>
        <p:nvSpPr>
          <p:cNvPr id="3" name="Content Placeholder 2"/>
          <p:cNvSpPr>
            <a:spLocks noGrp="1"/>
          </p:cNvSpPr>
          <p:nvPr>
            <p:ph idx="1"/>
          </p:nvPr>
        </p:nvSpPr>
        <p:spPr/>
        <p:txBody>
          <a:bodyPr/>
          <a:lstStyle/>
          <a:p>
            <a:r>
              <a:rPr lang="en-US" dirty="0"/>
              <a:t>Laws that give authorities tools for identifying, tracing, prosecuting cybercriminals:</a:t>
            </a:r>
          </a:p>
          <a:p>
            <a:pPr lvl="1"/>
            <a:r>
              <a:rPr lang="en-US" dirty="0"/>
              <a:t>USA Patriot Act</a:t>
            </a:r>
          </a:p>
          <a:p>
            <a:pPr lvl="1"/>
            <a:r>
              <a:rPr lang="en-US" dirty="0"/>
              <a:t>Homeland Security Act</a:t>
            </a:r>
          </a:p>
          <a:p>
            <a:r>
              <a:rPr lang="en-US" dirty="0"/>
              <a:t>Private and private-public cooperation</a:t>
            </a:r>
          </a:p>
          <a:p>
            <a:pPr lvl="1"/>
            <a:r>
              <a:rPr lang="en-US" dirty="0"/>
              <a:t>US-CERT</a:t>
            </a:r>
          </a:p>
          <a:p>
            <a:pPr lvl="1"/>
            <a:r>
              <a:rPr lang="en-US" dirty="0"/>
              <a:t>CERT Coordination Center</a:t>
            </a:r>
          </a:p>
          <a:p>
            <a:r>
              <a:rPr lang="en-US" dirty="0"/>
              <a:t>Government policies and controls on encryption software</a:t>
            </a:r>
          </a:p>
          <a:p>
            <a:pPr lvl="1"/>
            <a:r>
              <a:rPr lang="en-US" dirty="0"/>
              <a:t>OECD, G7/G8, Council of Europe, Wassener Arrangement</a:t>
            </a:r>
          </a:p>
        </p:txBody>
      </p:sp>
      <p:sp>
        <p:nvSpPr>
          <p:cNvPr id="5" name="矩形 4"/>
          <p:cNvSpPr/>
          <p:nvPr/>
        </p:nvSpPr>
        <p:spPr>
          <a:xfrm>
            <a:off x="3048000" y="2514600"/>
            <a:ext cx="1828800"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美國愛國者法案</a:t>
            </a:r>
          </a:p>
        </p:txBody>
      </p:sp>
      <p:sp>
        <p:nvSpPr>
          <p:cNvPr id="6" name="矩形 5"/>
          <p:cNvSpPr/>
          <p:nvPr/>
        </p:nvSpPr>
        <p:spPr>
          <a:xfrm>
            <a:off x="3886200" y="2889848"/>
            <a:ext cx="1447800"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國土安全法</a:t>
            </a:r>
          </a:p>
        </p:txBody>
      </p:sp>
      <p:sp>
        <p:nvSpPr>
          <p:cNvPr id="7" name="矩形 6"/>
          <p:cNvSpPr/>
          <p:nvPr/>
        </p:nvSpPr>
        <p:spPr>
          <a:xfrm>
            <a:off x="6934200" y="3404813"/>
            <a:ext cx="1130552"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網絡服務</a:t>
            </a:r>
          </a:p>
        </p:txBody>
      </p:sp>
      <p:sp>
        <p:nvSpPr>
          <p:cNvPr id="8" name="矩形 7"/>
          <p:cNvSpPr/>
          <p:nvPr/>
        </p:nvSpPr>
        <p:spPr>
          <a:xfrm>
            <a:off x="2175522" y="5334000"/>
            <a:ext cx="3158478"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政府對加密軟件的政策和控制</a:t>
            </a:r>
          </a:p>
        </p:txBody>
      </p:sp>
      <p:sp>
        <p:nvSpPr>
          <p:cNvPr id="9" name="矩形 8"/>
          <p:cNvSpPr/>
          <p:nvPr/>
        </p:nvSpPr>
        <p:spPr>
          <a:xfrm>
            <a:off x="457200" y="533400"/>
            <a:ext cx="2514600"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法律和公共政策的作用</a:t>
            </a:r>
          </a:p>
        </p:txBody>
      </p:sp>
      <p:sp>
        <p:nvSpPr>
          <p:cNvPr id="10" name="矩形 9"/>
          <p:cNvSpPr/>
          <p:nvPr/>
        </p:nvSpPr>
        <p:spPr>
          <a:xfrm>
            <a:off x="762000" y="1371600"/>
            <a:ext cx="5105400"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授權機構識別，追查和起訴網絡犯罪分子的法律：</a:t>
            </a:r>
          </a:p>
        </p:txBody>
      </p:sp>
      <p:sp>
        <p:nvSpPr>
          <p:cNvPr id="11" name="矩形 10"/>
          <p:cNvSpPr/>
          <p:nvPr/>
        </p:nvSpPr>
        <p:spPr>
          <a:xfrm>
            <a:off x="685800" y="3221291"/>
            <a:ext cx="1905000" cy="183522"/>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私營和公私合作</a:t>
            </a:r>
          </a:p>
        </p:txBody>
      </p:sp>
      <p:sp>
        <p:nvSpPr>
          <p:cNvPr id="12" name="矩形 11"/>
          <p:cNvSpPr/>
          <p:nvPr/>
        </p:nvSpPr>
        <p:spPr>
          <a:xfrm>
            <a:off x="2406524" y="3886200"/>
            <a:ext cx="1251076"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TW" dirty="0">
                <a:solidFill>
                  <a:schemeClr val="tx1"/>
                </a:solidFill>
              </a:rPr>
              <a:t>US-CERT</a:t>
            </a:r>
            <a:endParaRPr lang="zh-TW" altLang="en-US" dirty="0">
              <a:solidFill>
                <a:schemeClr val="tx1"/>
              </a:solidFill>
            </a:endParaRPr>
          </a:p>
        </p:txBody>
      </p:sp>
      <p:sp>
        <p:nvSpPr>
          <p:cNvPr id="13" name="矩形 12"/>
          <p:cNvSpPr/>
          <p:nvPr/>
        </p:nvSpPr>
        <p:spPr>
          <a:xfrm>
            <a:off x="4311523" y="4306019"/>
            <a:ext cx="1784477"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TW" dirty="0">
                <a:solidFill>
                  <a:schemeClr val="tx1"/>
                </a:solidFill>
              </a:rPr>
              <a:t>CERT</a:t>
            </a:r>
            <a:r>
              <a:rPr lang="zh-TW" altLang="en-US" dirty="0">
                <a:solidFill>
                  <a:schemeClr val="tx1"/>
                </a:solidFill>
              </a:rPr>
              <a:t>協調中心</a:t>
            </a:r>
          </a:p>
        </p:txBody>
      </p:sp>
      <p:sp>
        <p:nvSpPr>
          <p:cNvPr id="14" name="矩形 13"/>
          <p:cNvSpPr/>
          <p:nvPr/>
        </p:nvSpPr>
        <p:spPr>
          <a:xfrm>
            <a:off x="6096000" y="4063971"/>
            <a:ext cx="1130552"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網絡服務</a:t>
            </a:r>
          </a:p>
        </p:txBody>
      </p:sp>
      <p:sp>
        <p:nvSpPr>
          <p:cNvPr id="20" name="矩形 19"/>
          <p:cNvSpPr/>
          <p:nvPr/>
        </p:nvSpPr>
        <p:spPr>
          <a:xfrm>
            <a:off x="1218464" y="6019800"/>
            <a:ext cx="4877536"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經合組織，</a:t>
            </a:r>
            <a:r>
              <a:rPr lang="en-US" altLang="zh-TW" dirty="0">
                <a:solidFill>
                  <a:schemeClr val="tx1"/>
                </a:solidFill>
              </a:rPr>
              <a:t>G7 / G8</a:t>
            </a:r>
            <a:r>
              <a:rPr lang="zh-TW" altLang="en-US" dirty="0">
                <a:solidFill>
                  <a:schemeClr val="tx1"/>
                </a:solidFill>
              </a:rPr>
              <a:t>，歐洲理事會，瓦森納安排</a:t>
            </a:r>
          </a:p>
        </p:txBody>
      </p:sp>
    </p:spTree>
    <p:extLst>
      <p:ext uri="{BB962C8B-B14F-4D97-AF65-F5344CB8AC3E}">
        <p14:creationId xmlns:p14="http://schemas.microsoft.com/office/powerpoint/2010/main" val="38194273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E-commerce Payment Systems</a:t>
            </a:r>
          </a:p>
        </p:txBody>
      </p:sp>
      <p:sp>
        <p:nvSpPr>
          <p:cNvPr id="3" name="Content Placeholder 2"/>
          <p:cNvSpPr>
            <a:spLocks noGrp="1"/>
          </p:cNvSpPr>
          <p:nvPr>
            <p:ph idx="1"/>
          </p:nvPr>
        </p:nvSpPr>
        <p:spPr/>
        <p:txBody>
          <a:bodyPr/>
          <a:lstStyle/>
          <a:p>
            <a:r>
              <a:rPr lang="en-US" dirty="0"/>
              <a:t>In U.S., credit and debit cards are primary online payment methods</a:t>
            </a:r>
          </a:p>
          <a:p>
            <a:pPr lvl="1"/>
            <a:r>
              <a:rPr lang="en-US" dirty="0"/>
              <a:t>Other countries have different systems </a:t>
            </a:r>
          </a:p>
          <a:p>
            <a:r>
              <a:rPr lang="en-US" dirty="0"/>
              <a:t>Online credit card purchasing cycle</a:t>
            </a:r>
          </a:p>
          <a:p>
            <a:r>
              <a:rPr lang="en-US" dirty="0"/>
              <a:t>Credit card e-commerce enablers</a:t>
            </a:r>
          </a:p>
          <a:p>
            <a:r>
              <a:rPr lang="en-US" dirty="0"/>
              <a:t>Limitations of online credit card payment</a:t>
            </a:r>
          </a:p>
          <a:p>
            <a:pPr lvl="1"/>
            <a:r>
              <a:rPr lang="en-US" dirty="0"/>
              <a:t>Security, merchant risk</a:t>
            </a:r>
          </a:p>
          <a:p>
            <a:pPr lvl="1"/>
            <a:r>
              <a:rPr lang="en-US" dirty="0"/>
              <a:t>Cost</a:t>
            </a:r>
          </a:p>
          <a:p>
            <a:pPr lvl="1"/>
            <a:r>
              <a:rPr lang="en-US" dirty="0"/>
              <a:t>Social equity</a:t>
            </a:r>
          </a:p>
        </p:txBody>
      </p:sp>
      <p:sp>
        <p:nvSpPr>
          <p:cNvPr id="4" name="矩形 3"/>
          <p:cNvSpPr/>
          <p:nvPr/>
        </p:nvSpPr>
        <p:spPr>
          <a:xfrm>
            <a:off x="457201" y="533400"/>
            <a:ext cx="2057399"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電子商務支付系統</a:t>
            </a:r>
          </a:p>
        </p:txBody>
      </p:sp>
      <p:sp>
        <p:nvSpPr>
          <p:cNvPr id="5" name="矩形 4"/>
          <p:cNvSpPr/>
          <p:nvPr/>
        </p:nvSpPr>
        <p:spPr>
          <a:xfrm>
            <a:off x="3653287" y="2057400"/>
            <a:ext cx="5033513"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在美國，信用卡和借記卡是主要的在線支付方式</a:t>
            </a:r>
          </a:p>
        </p:txBody>
      </p:sp>
      <p:sp>
        <p:nvSpPr>
          <p:cNvPr id="6" name="矩形 5"/>
          <p:cNvSpPr/>
          <p:nvPr/>
        </p:nvSpPr>
        <p:spPr>
          <a:xfrm>
            <a:off x="5590162" y="2578789"/>
            <a:ext cx="2487038"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其他國家有不同的制度</a:t>
            </a:r>
          </a:p>
        </p:txBody>
      </p:sp>
      <p:sp>
        <p:nvSpPr>
          <p:cNvPr id="7" name="矩形 6"/>
          <p:cNvSpPr/>
          <p:nvPr/>
        </p:nvSpPr>
        <p:spPr>
          <a:xfrm>
            <a:off x="685800" y="3429000"/>
            <a:ext cx="2286000"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在線信用卡購買週期</a:t>
            </a:r>
          </a:p>
        </p:txBody>
      </p:sp>
      <p:sp>
        <p:nvSpPr>
          <p:cNvPr id="8" name="矩形 7"/>
          <p:cNvSpPr/>
          <p:nvPr/>
        </p:nvSpPr>
        <p:spPr>
          <a:xfrm>
            <a:off x="698249" y="4063971"/>
            <a:ext cx="2502151" cy="2032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信用卡電子商務推動者</a:t>
            </a:r>
          </a:p>
        </p:txBody>
      </p:sp>
      <p:sp>
        <p:nvSpPr>
          <p:cNvPr id="9" name="矩形 8"/>
          <p:cNvSpPr/>
          <p:nvPr/>
        </p:nvSpPr>
        <p:spPr>
          <a:xfrm>
            <a:off x="6400800" y="4690277"/>
            <a:ext cx="2698140" cy="218282"/>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網上信用卡支付的限制</a:t>
            </a:r>
          </a:p>
        </p:txBody>
      </p:sp>
      <p:sp>
        <p:nvSpPr>
          <p:cNvPr id="10" name="矩形 9"/>
          <p:cNvSpPr/>
          <p:nvPr/>
        </p:nvSpPr>
        <p:spPr>
          <a:xfrm>
            <a:off x="1841249" y="5147094"/>
            <a:ext cx="673351"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成本</a:t>
            </a:r>
          </a:p>
        </p:txBody>
      </p:sp>
      <p:sp>
        <p:nvSpPr>
          <p:cNvPr id="13" name="矩形 12"/>
          <p:cNvSpPr/>
          <p:nvPr/>
        </p:nvSpPr>
        <p:spPr>
          <a:xfrm>
            <a:off x="3850011" y="4799418"/>
            <a:ext cx="2017389"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安全性，商家風險</a:t>
            </a:r>
          </a:p>
        </p:txBody>
      </p:sp>
      <p:sp>
        <p:nvSpPr>
          <p:cNvPr id="14" name="矩形 13"/>
          <p:cNvSpPr/>
          <p:nvPr/>
        </p:nvSpPr>
        <p:spPr>
          <a:xfrm>
            <a:off x="2735275" y="5562599"/>
            <a:ext cx="1130551"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社會公平</a:t>
            </a:r>
          </a:p>
        </p:txBody>
      </p:sp>
    </p:spTree>
    <p:extLst>
      <p:ext uri="{BB962C8B-B14F-4D97-AF65-F5344CB8AC3E}">
        <p14:creationId xmlns:p14="http://schemas.microsoft.com/office/powerpoint/2010/main" val="12059660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5.14: How an Online Credit Transaction Works</a:t>
            </a:r>
          </a:p>
        </p:txBody>
      </p:sp>
      <p:sp>
        <p:nvSpPr>
          <p:cNvPr id="5" name="Text Placeholder 4"/>
          <p:cNvSpPr>
            <a:spLocks noGrp="1"/>
          </p:cNvSpPr>
          <p:nvPr>
            <p:ph type="body" sz="quarter" idx="13"/>
          </p:nvPr>
        </p:nvSpPr>
        <p:spPr/>
        <p:txBody>
          <a:bodyPr/>
          <a:lstStyle/>
          <a:p>
            <a:endParaRPr lang="en-US" dirty="0"/>
          </a:p>
        </p:txBody>
      </p:sp>
      <p:pic>
        <p:nvPicPr>
          <p:cNvPr id="8" name="Picture 7" descr="Figure 5.14 illustrates how an online credit transaction works."/>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22470" y="1371600"/>
            <a:ext cx="5746659" cy="4774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80678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 Online Payment Systems</a:t>
            </a:r>
          </a:p>
        </p:txBody>
      </p:sp>
      <p:sp>
        <p:nvSpPr>
          <p:cNvPr id="3" name="Content Placeholder 2"/>
          <p:cNvSpPr>
            <a:spLocks noGrp="1"/>
          </p:cNvSpPr>
          <p:nvPr>
            <p:ph idx="1"/>
          </p:nvPr>
        </p:nvSpPr>
        <p:spPr/>
        <p:txBody>
          <a:bodyPr/>
          <a:lstStyle/>
          <a:p>
            <a:r>
              <a:rPr lang="en-US" altLang="en-US" dirty="0"/>
              <a:t>Online stored value systems: </a:t>
            </a:r>
          </a:p>
          <a:p>
            <a:pPr lvl="1"/>
            <a:r>
              <a:rPr lang="en-US" altLang="en-US" dirty="0"/>
              <a:t>Based on value stored in a consumer</a:t>
            </a:r>
            <a:r>
              <a:rPr lang="ja-JP" altLang="en-US" dirty="0"/>
              <a:t>’</a:t>
            </a:r>
            <a:r>
              <a:rPr lang="en-US" altLang="ja-JP" dirty="0"/>
              <a:t>s bank, checking, or credit card account</a:t>
            </a:r>
          </a:p>
          <a:p>
            <a:pPr lvl="1"/>
            <a:r>
              <a:rPr lang="en-US" altLang="en-US" dirty="0"/>
              <a:t>Example: PayPal</a:t>
            </a:r>
          </a:p>
          <a:p>
            <a:r>
              <a:rPr lang="en-US" altLang="en-US" dirty="0"/>
              <a:t>Other alternatives: </a:t>
            </a:r>
          </a:p>
          <a:p>
            <a:pPr lvl="1"/>
            <a:r>
              <a:rPr lang="en-US" altLang="en-US" dirty="0"/>
              <a:t>Pay with Amazon</a:t>
            </a:r>
          </a:p>
          <a:p>
            <a:pPr lvl="1"/>
            <a:r>
              <a:rPr lang="en-US" altLang="en-US" dirty="0"/>
              <a:t>Visa Checkout, Mastercard’s MasterPass</a:t>
            </a:r>
          </a:p>
          <a:p>
            <a:pPr lvl="1"/>
            <a:r>
              <a:rPr lang="en-US" altLang="en-US" dirty="0"/>
              <a:t>Bill Me Later</a:t>
            </a:r>
          </a:p>
          <a:p>
            <a:pPr lvl="1"/>
            <a:r>
              <a:rPr lang="en-US" altLang="en-US" dirty="0"/>
              <a:t>WUPay, Dwolla, Stripe</a:t>
            </a:r>
          </a:p>
        </p:txBody>
      </p:sp>
      <p:sp>
        <p:nvSpPr>
          <p:cNvPr id="4" name="矩形 3"/>
          <p:cNvSpPr/>
          <p:nvPr/>
        </p:nvSpPr>
        <p:spPr>
          <a:xfrm>
            <a:off x="457200" y="533400"/>
            <a:ext cx="2057400"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其他在線支付系統</a:t>
            </a:r>
          </a:p>
        </p:txBody>
      </p:sp>
      <p:sp>
        <p:nvSpPr>
          <p:cNvPr id="5" name="矩形 4"/>
          <p:cNvSpPr/>
          <p:nvPr/>
        </p:nvSpPr>
        <p:spPr>
          <a:xfrm>
            <a:off x="762000" y="1295400"/>
            <a:ext cx="1600200"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在線儲值系統：</a:t>
            </a:r>
          </a:p>
        </p:txBody>
      </p:sp>
      <p:sp>
        <p:nvSpPr>
          <p:cNvPr id="6" name="矩形 5"/>
          <p:cNvSpPr/>
          <p:nvPr/>
        </p:nvSpPr>
        <p:spPr>
          <a:xfrm>
            <a:off x="2721107" y="2438399"/>
            <a:ext cx="5450001"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根據存儲在消費者銀行中的價值，支票或信用卡帳戶</a:t>
            </a:r>
          </a:p>
        </p:txBody>
      </p:sp>
      <p:sp>
        <p:nvSpPr>
          <p:cNvPr id="7" name="矩形 6"/>
          <p:cNvSpPr/>
          <p:nvPr/>
        </p:nvSpPr>
        <p:spPr>
          <a:xfrm>
            <a:off x="3208290" y="2819400"/>
            <a:ext cx="1668510"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例如：</a:t>
            </a:r>
            <a:r>
              <a:rPr lang="en-US" altLang="zh-TW" dirty="0">
                <a:solidFill>
                  <a:schemeClr val="tx1"/>
                </a:solidFill>
              </a:rPr>
              <a:t>PayPal</a:t>
            </a:r>
            <a:endParaRPr lang="zh-TW" altLang="en-US" dirty="0">
              <a:solidFill>
                <a:schemeClr val="tx1"/>
              </a:solidFill>
            </a:endParaRPr>
          </a:p>
        </p:txBody>
      </p:sp>
      <p:sp>
        <p:nvSpPr>
          <p:cNvPr id="8" name="矩形 7"/>
          <p:cNvSpPr/>
          <p:nvPr/>
        </p:nvSpPr>
        <p:spPr>
          <a:xfrm>
            <a:off x="3653988" y="3352800"/>
            <a:ext cx="1130551"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其他選擇：</a:t>
            </a:r>
          </a:p>
        </p:txBody>
      </p:sp>
      <p:sp>
        <p:nvSpPr>
          <p:cNvPr id="9" name="矩形 8"/>
          <p:cNvSpPr/>
          <p:nvPr/>
        </p:nvSpPr>
        <p:spPr>
          <a:xfrm>
            <a:off x="3209727" y="3810000"/>
            <a:ext cx="1819473"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使用亞馬遜付費</a:t>
            </a:r>
          </a:p>
        </p:txBody>
      </p:sp>
      <p:sp>
        <p:nvSpPr>
          <p:cNvPr id="13" name="矩形 12"/>
          <p:cNvSpPr/>
          <p:nvPr/>
        </p:nvSpPr>
        <p:spPr>
          <a:xfrm>
            <a:off x="2721106" y="4553055"/>
            <a:ext cx="1622294"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一會兒再結賬</a:t>
            </a:r>
          </a:p>
        </p:txBody>
      </p:sp>
    </p:spTree>
    <p:extLst>
      <p:ext uri="{BB962C8B-B14F-4D97-AF65-F5344CB8AC3E}">
        <p14:creationId xmlns:p14="http://schemas.microsoft.com/office/powerpoint/2010/main" val="29557489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Payment Systems</a:t>
            </a:r>
          </a:p>
        </p:txBody>
      </p:sp>
      <p:sp>
        <p:nvSpPr>
          <p:cNvPr id="3" name="Content Placeholder 2"/>
          <p:cNvSpPr>
            <a:spLocks noGrp="1"/>
          </p:cNvSpPr>
          <p:nvPr>
            <p:ph idx="1"/>
          </p:nvPr>
        </p:nvSpPr>
        <p:spPr/>
        <p:txBody>
          <a:bodyPr/>
          <a:lstStyle/>
          <a:p>
            <a:r>
              <a:rPr lang="en-US" altLang="en-US" dirty="0"/>
              <a:t>Use of mobile phones as payment devices</a:t>
            </a:r>
          </a:p>
          <a:p>
            <a:pPr lvl="1"/>
            <a:r>
              <a:rPr lang="en-US" altLang="en-US" dirty="0"/>
              <a:t>Established in Europe and Asia</a:t>
            </a:r>
          </a:p>
          <a:p>
            <a:pPr lvl="1"/>
            <a:r>
              <a:rPr lang="en-US" altLang="en-US" dirty="0"/>
              <a:t>Expanding in United States</a:t>
            </a:r>
          </a:p>
          <a:p>
            <a:pPr lvl="2"/>
            <a:r>
              <a:rPr lang="en-US" altLang="en-US" dirty="0"/>
              <a:t>Apple Pay, Android Pay, Samsung Pay, PayPal, Square</a:t>
            </a:r>
          </a:p>
          <a:p>
            <a:r>
              <a:rPr lang="en-US" altLang="en-US" dirty="0"/>
              <a:t>Near field communication (NFC)</a:t>
            </a:r>
          </a:p>
          <a:p>
            <a:r>
              <a:rPr lang="en-US" altLang="en-US" dirty="0"/>
              <a:t>Social/Mobile peer-to-peer payment systems</a:t>
            </a:r>
          </a:p>
          <a:p>
            <a:r>
              <a:rPr lang="en-US" altLang="en-US" dirty="0"/>
              <a:t>Sending money through mobile app or website</a:t>
            </a:r>
          </a:p>
          <a:p>
            <a:r>
              <a:rPr lang="en-US" altLang="en-US" dirty="0"/>
              <a:t>Regulation of mobile wallets and rechargeable cards</a:t>
            </a:r>
          </a:p>
        </p:txBody>
      </p:sp>
      <p:sp>
        <p:nvSpPr>
          <p:cNvPr id="4" name="矩形 3"/>
          <p:cNvSpPr/>
          <p:nvPr/>
        </p:nvSpPr>
        <p:spPr>
          <a:xfrm>
            <a:off x="457200" y="533400"/>
            <a:ext cx="1600200"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移動支付系統</a:t>
            </a:r>
          </a:p>
        </p:txBody>
      </p:sp>
      <p:sp>
        <p:nvSpPr>
          <p:cNvPr id="5" name="矩形 4"/>
          <p:cNvSpPr/>
          <p:nvPr/>
        </p:nvSpPr>
        <p:spPr>
          <a:xfrm>
            <a:off x="692024" y="1319842"/>
            <a:ext cx="2486283"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使用手機作為支付設備</a:t>
            </a:r>
          </a:p>
        </p:txBody>
      </p:sp>
      <p:sp>
        <p:nvSpPr>
          <p:cNvPr id="6" name="矩形 5"/>
          <p:cNvSpPr/>
          <p:nvPr/>
        </p:nvSpPr>
        <p:spPr>
          <a:xfrm>
            <a:off x="4766058" y="2133600"/>
            <a:ext cx="2015742"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成立於歐洲和亞洲</a:t>
            </a:r>
          </a:p>
        </p:txBody>
      </p:sp>
      <p:sp>
        <p:nvSpPr>
          <p:cNvPr id="7" name="矩形 6"/>
          <p:cNvSpPr/>
          <p:nvPr/>
        </p:nvSpPr>
        <p:spPr>
          <a:xfrm>
            <a:off x="4333300" y="2514600"/>
            <a:ext cx="1347158"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在美國擴張</a:t>
            </a:r>
          </a:p>
        </p:txBody>
      </p:sp>
      <p:sp>
        <p:nvSpPr>
          <p:cNvPr id="9" name="矩形 8"/>
          <p:cNvSpPr/>
          <p:nvPr/>
        </p:nvSpPr>
        <p:spPr>
          <a:xfrm>
            <a:off x="5943600" y="3357113"/>
            <a:ext cx="1828800"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近場通信（</a:t>
            </a:r>
            <a:r>
              <a:rPr lang="en-US" altLang="zh-TW" dirty="0">
                <a:solidFill>
                  <a:schemeClr val="tx1"/>
                </a:solidFill>
              </a:rPr>
              <a:t>NFC</a:t>
            </a:r>
            <a:r>
              <a:rPr lang="zh-TW" altLang="en-US" dirty="0">
                <a:solidFill>
                  <a:schemeClr val="tx1"/>
                </a:solidFill>
              </a:rPr>
              <a:t>）</a:t>
            </a:r>
          </a:p>
        </p:txBody>
      </p:sp>
      <p:sp>
        <p:nvSpPr>
          <p:cNvPr id="10" name="矩形 9"/>
          <p:cNvSpPr/>
          <p:nvPr/>
        </p:nvSpPr>
        <p:spPr>
          <a:xfrm>
            <a:off x="773019" y="4318242"/>
            <a:ext cx="2568761" cy="2286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社交</a:t>
            </a:r>
            <a:r>
              <a:rPr lang="en-US" altLang="zh-TW" dirty="0">
                <a:solidFill>
                  <a:schemeClr val="tx1"/>
                </a:solidFill>
              </a:rPr>
              <a:t>/</a:t>
            </a:r>
            <a:r>
              <a:rPr lang="zh-TW" altLang="en-US" dirty="0">
                <a:solidFill>
                  <a:schemeClr val="tx1"/>
                </a:solidFill>
              </a:rPr>
              <a:t>移動對等支付系統</a:t>
            </a:r>
          </a:p>
        </p:txBody>
      </p:sp>
      <p:sp>
        <p:nvSpPr>
          <p:cNvPr id="11" name="矩形 10"/>
          <p:cNvSpPr/>
          <p:nvPr/>
        </p:nvSpPr>
        <p:spPr>
          <a:xfrm>
            <a:off x="773019" y="4933593"/>
            <a:ext cx="3625461" cy="2286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通過移動應用程序或網站發送資金</a:t>
            </a:r>
          </a:p>
        </p:txBody>
      </p:sp>
      <p:sp>
        <p:nvSpPr>
          <p:cNvPr id="12" name="矩形 11"/>
          <p:cNvSpPr/>
          <p:nvPr/>
        </p:nvSpPr>
        <p:spPr>
          <a:xfrm>
            <a:off x="1685990" y="5645226"/>
            <a:ext cx="2711517"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管理移動錢包和可充電卡</a:t>
            </a:r>
          </a:p>
        </p:txBody>
      </p:sp>
    </p:spTree>
    <p:extLst>
      <p:ext uri="{BB962C8B-B14F-4D97-AF65-F5344CB8AC3E}">
        <p14:creationId xmlns:p14="http://schemas.microsoft.com/office/powerpoint/2010/main" val="14289602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Cash and Virtual Currencies</a:t>
            </a:r>
          </a:p>
        </p:txBody>
      </p:sp>
      <p:sp>
        <p:nvSpPr>
          <p:cNvPr id="3" name="Content Placeholder 2"/>
          <p:cNvSpPr>
            <a:spLocks noGrp="1"/>
          </p:cNvSpPr>
          <p:nvPr>
            <p:ph idx="1"/>
          </p:nvPr>
        </p:nvSpPr>
        <p:spPr/>
        <p:txBody>
          <a:bodyPr/>
          <a:lstStyle/>
          <a:p>
            <a:r>
              <a:rPr lang="en-US" altLang="en-US" dirty="0"/>
              <a:t>Digital cash</a:t>
            </a:r>
          </a:p>
          <a:p>
            <a:pPr lvl="1"/>
            <a:r>
              <a:rPr lang="en-US" altLang="en-US" dirty="0"/>
              <a:t>Based on  algorithm that generates unique tokens that can be used in </a:t>
            </a:r>
            <a:r>
              <a:rPr lang="ja-JP" altLang="en-US" dirty="0"/>
              <a:t>“</a:t>
            </a:r>
            <a:r>
              <a:rPr lang="en-US" altLang="ja-JP" dirty="0"/>
              <a:t>real</a:t>
            </a:r>
            <a:r>
              <a:rPr lang="ja-JP" altLang="en-US" dirty="0"/>
              <a:t>”</a:t>
            </a:r>
            <a:r>
              <a:rPr lang="en-US" altLang="ja-JP" dirty="0"/>
              <a:t> world</a:t>
            </a:r>
          </a:p>
          <a:p>
            <a:pPr lvl="1"/>
            <a:r>
              <a:rPr lang="en-US" altLang="en-US" dirty="0"/>
              <a:t>Example: Bitcoin</a:t>
            </a:r>
          </a:p>
          <a:p>
            <a:r>
              <a:rPr lang="en-US" altLang="en-US" dirty="0"/>
              <a:t>Virtual currencies</a:t>
            </a:r>
          </a:p>
          <a:p>
            <a:pPr lvl="1"/>
            <a:r>
              <a:rPr lang="en-US" altLang="en-US" dirty="0"/>
              <a:t>Circulate within internal virtual world</a:t>
            </a:r>
          </a:p>
          <a:p>
            <a:pPr lvl="1"/>
            <a:r>
              <a:rPr lang="en-US" altLang="en-US" dirty="0"/>
              <a:t>Example: Linden Dollars in Second Life, Facebook Credits</a:t>
            </a:r>
          </a:p>
          <a:p>
            <a:pPr lvl="1"/>
            <a:r>
              <a:rPr lang="en-US" altLang="en-US" dirty="0"/>
              <a:t>Typically used for purchasing virtual goods</a:t>
            </a:r>
          </a:p>
        </p:txBody>
      </p:sp>
      <p:sp>
        <p:nvSpPr>
          <p:cNvPr id="4" name="矩形 3"/>
          <p:cNvSpPr/>
          <p:nvPr/>
        </p:nvSpPr>
        <p:spPr>
          <a:xfrm>
            <a:off x="457200" y="533400"/>
            <a:ext cx="2286000"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數字現金和虛擬貨幣</a:t>
            </a:r>
          </a:p>
        </p:txBody>
      </p:sp>
      <p:sp>
        <p:nvSpPr>
          <p:cNvPr id="5" name="矩形 4"/>
          <p:cNvSpPr/>
          <p:nvPr/>
        </p:nvSpPr>
        <p:spPr>
          <a:xfrm>
            <a:off x="2590800" y="1676400"/>
            <a:ext cx="1130551"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數字現金</a:t>
            </a:r>
          </a:p>
        </p:txBody>
      </p:sp>
      <p:sp>
        <p:nvSpPr>
          <p:cNvPr id="6" name="矩形 5"/>
          <p:cNvSpPr/>
          <p:nvPr/>
        </p:nvSpPr>
        <p:spPr>
          <a:xfrm>
            <a:off x="3429000" y="2438399"/>
            <a:ext cx="5029199"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基於生成可用於“真實”世界的獨特令牌的算法</a:t>
            </a:r>
          </a:p>
        </p:txBody>
      </p:sp>
      <p:sp>
        <p:nvSpPr>
          <p:cNvPr id="7" name="矩形 6"/>
          <p:cNvSpPr/>
          <p:nvPr/>
        </p:nvSpPr>
        <p:spPr>
          <a:xfrm>
            <a:off x="3156075" y="2768571"/>
            <a:ext cx="1632075"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例如：比特幣</a:t>
            </a:r>
          </a:p>
        </p:txBody>
      </p:sp>
      <p:sp>
        <p:nvSpPr>
          <p:cNvPr id="8" name="矩形 7"/>
          <p:cNvSpPr/>
          <p:nvPr/>
        </p:nvSpPr>
        <p:spPr>
          <a:xfrm>
            <a:off x="3593849" y="3355929"/>
            <a:ext cx="1130551"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虛擬貨幣</a:t>
            </a:r>
          </a:p>
        </p:txBody>
      </p:sp>
      <p:sp>
        <p:nvSpPr>
          <p:cNvPr id="13" name="矩形 12"/>
          <p:cNvSpPr/>
          <p:nvPr/>
        </p:nvSpPr>
        <p:spPr>
          <a:xfrm>
            <a:off x="5378322" y="3803741"/>
            <a:ext cx="3384678"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虛擬貨幣在內部虛擬世界中循環</a:t>
            </a:r>
          </a:p>
        </p:txBody>
      </p:sp>
      <p:sp>
        <p:nvSpPr>
          <p:cNvPr id="19" name="矩形 18"/>
          <p:cNvSpPr/>
          <p:nvPr/>
        </p:nvSpPr>
        <p:spPr>
          <a:xfrm>
            <a:off x="6769351" y="4458502"/>
            <a:ext cx="2101725" cy="87549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例如：第二人生林登美元，</a:t>
            </a:r>
            <a:r>
              <a:rPr lang="en-US" altLang="zh-TW" dirty="0">
                <a:solidFill>
                  <a:schemeClr val="tx1"/>
                </a:solidFill>
              </a:rPr>
              <a:t>Facebook Credits</a:t>
            </a:r>
            <a:endParaRPr lang="zh-TW" altLang="en-US" dirty="0">
              <a:solidFill>
                <a:schemeClr val="tx1"/>
              </a:solidFill>
            </a:endParaRPr>
          </a:p>
        </p:txBody>
      </p:sp>
      <p:sp>
        <p:nvSpPr>
          <p:cNvPr id="20" name="矩形 19"/>
          <p:cNvSpPr/>
          <p:nvPr/>
        </p:nvSpPr>
        <p:spPr>
          <a:xfrm>
            <a:off x="1219200" y="4859039"/>
            <a:ext cx="2502151"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通常用於購買虛擬商品</a:t>
            </a:r>
          </a:p>
        </p:txBody>
      </p:sp>
    </p:spTree>
    <p:extLst>
      <p:ext uri="{BB962C8B-B14F-4D97-AF65-F5344CB8AC3E}">
        <p14:creationId xmlns:p14="http://schemas.microsoft.com/office/powerpoint/2010/main" val="19077526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Insight on Business: </a:t>
            </a:r>
            <a:r>
              <a:rPr lang="en-US" altLang="en-US" dirty="0"/>
              <a:t>Bitcoin</a:t>
            </a:r>
            <a:endParaRPr lang="en-US" dirty="0"/>
          </a:p>
        </p:txBody>
      </p:sp>
      <p:sp>
        <p:nvSpPr>
          <p:cNvPr id="3" name="Content Placeholder 2"/>
          <p:cNvSpPr>
            <a:spLocks noGrp="1"/>
          </p:cNvSpPr>
          <p:nvPr>
            <p:ph idx="1"/>
          </p:nvPr>
        </p:nvSpPr>
        <p:spPr/>
        <p:txBody>
          <a:bodyPr/>
          <a:lstStyle/>
          <a:p>
            <a:r>
              <a:rPr lang="en-US" dirty="0"/>
              <a:t>Class Discussion</a:t>
            </a:r>
          </a:p>
          <a:p>
            <a:pPr lvl="1">
              <a:defRPr/>
            </a:pPr>
            <a:r>
              <a:rPr lang="en-US" dirty="0"/>
              <a:t>What are some of the benefits of using a digital currency?</a:t>
            </a:r>
          </a:p>
          <a:p>
            <a:pPr lvl="1">
              <a:defRPr/>
            </a:pPr>
            <a:r>
              <a:rPr lang="en-US" dirty="0"/>
              <a:t>What are the risks involved to the user?</a:t>
            </a:r>
          </a:p>
          <a:p>
            <a:pPr lvl="1">
              <a:defRPr/>
            </a:pPr>
            <a:r>
              <a:rPr lang="en-US" dirty="0"/>
              <a:t>What are the political and economic repercussions of a digital currency?</a:t>
            </a:r>
          </a:p>
          <a:p>
            <a:pPr lvl="1">
              <a:defRPr/>
            </a:pPr>
            <a:r>
              <a:rPr lang="en-US" dirty="0"/>
              <a:t>Have you or anyone you know ever used Bitcoin?</a:t>
            </a:r>
          </a:p>
        </p:txBody>
      </p:sp>
      <p:sp>
        <p:nvSpPr>
          <p:cNvPr id="4" name="矩形 3"/>
          <p:cNvSpPr/>
          <p:nvPr/>
        </p:nvSpPr>
        <p:spPr>
          <a:xfrm>
            <a:off x="5670184" y="914400"/>
            <a:ext cx="2470767"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對商業的看法：比特幣</a:t>
            </a:r>
          </a:p>
        </p:txBody>
      </p:sp>
      <p:sp>
        <p:nvSpPr>
          <p:cNvPr id="5" name="矩形 4"/>
          <p:cNvSpPr/>
          <p:nvPr/>
        </p:nvSpPr>
        <p:spPr>
          <a:xfrm>
            <a:off x="3429000" y="1676400"/>
            <a:ext cx="1130551"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課堂討論</a:t>
            </a:r>
          </a:p>
        </p:txBody>
      </p:sp>
      <p:sp>
        <p:nvSpPr>
          <p:cNvPr id="6" name="矩形 5"/>
          <p:cNvSpPr/>
          <p:nvPr/>
        </p:nvSpPr>
        <p:spPr>
          <a:xfrm>
            <a:off x="1295400" y="2362199"/>
            <a:ext cx="1905000" cy="195023"/>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sz="1200" dirty="0">
                <a:solidFill>
                  <a:schemeClr val="tx1"/>
                </a:solidFill>
              </a:rPr>
              <a:t>使用數字貨幣有什麼好處？</a:t>
            </a:r>
          </a:p>
        </p:txBody>
      </p:sp>
      <p:sp>
        <p:nvSpPr>
          <p:cNvPr id="7" name="矩形 6"/>
          <p:cNvSpPr/>
          <p:nvPr/>
        </p:nvSpPr>
        <p:spPr>
          <a:xfrm>
            <a:off x="5720382" y="2518448"/>
            <a:ext cx="2052018"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用戶涉及哪些風險？</a:t>
            </a:r>
          </a:p>
        </p:txBody>
      </p:sp>
      <p:sp>
        <p:nvSpPr>
          <p:cNvPr id="8" name="矩形 7"/>
          <p:cNvSpPr/>
          <p:nvPr/>
        </p:nvSpPr>
        <p:spPr>
          <a:xfrm>
            <a:off x="2438400" y="3200400"/>
            <a:ext cx="3657600"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數字貨幣的政治和經濟影響是什麼？</a:t>
            </a:r>
          </a:p>
        </p:txBody>
      </p:sp>
      <p:sp>
        <p:nvSpPr>
          <p:cNvPr id="9" name="矩形 8"/>
          <p:cNvSpPr/>
          <p:nvPr/>
        </p:nvSpPr>
        <p:spPr>
          <a:xfrm>
            <a:off x="1174858" y="3886200"/>
            <a:ext cx="4311542"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rPr>
              <a:t>你或你認識的任何人曾經使用過比特幣嗎？</a:t>
            </a:r>
          </a:p>
        </p:txBody>
      </p:sp>
    </p:spTree>
    <p:extLst>
      <p:ext uri="{BB962C8B-B14F-4D97-AF65-F5344CB8AC3E}">
        <p14:creationId xmlns:p14="http://schemas.microsoft.com/office/powerpoint/2010/main" val="9290025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Electronic Billing Presentment and Payment (EBPP)</a:t>
            </a:r>
          </a:p>
        </p:txBody>
      </p:sp>
      <p:sp>
        <p:nvSpPr>
          <p:cNvPr id="3" name="Content Placeholder 2"/>
          <p:cNvSpPr>
            <a:spLocks noGrp="1"/>
          </p:cNvSpPr>
          <p:nvPr>
            <p:ph idx="1"/>
          </p:nvPr>
        </p:nvSpPr>
        <p:spPr/>
        <p:txBody>
          <a:bodyPr/>
          <a:lstStyle/>
          <a:p>
            <a:r>
              <a:rPr lang="en-US" dirty="0"/>
              <a:t>Online payment systems for monthly bills</a:t>
            </a:r>
          </a:p>
          <a:p>
            <a:r>
              <a:rPr lang="en-US" dirty="0"/>
              <a:t>Over 55% of all bill payments</a:t>
            </a:r>
          </a:p>
          <a:p>
            <a:r>
              <a:rPr lang="en-US" dirty="0"/>
              <a:t>Four EBPP business models:</a:t>
            </a:r>
          </a:p>
          <a:p>
            <a:pPr lvl="1"/>
            <a:r>
              <a:rPr lang="en-US" dirty="0"/>
              <a:t>Online banking model (most widely used)</a:t>
            </a:r>
          </a:p>
          <a:p>
            <a:pPr lvl="1"/>
            <a:r>
              <a:rPr lang="en-US" dirty="0"/>
              <a:t>Biller-direct </a:t>
            </a:r>
          </a:p>
          <a:p>
            <a:pPr lvl="1"/>
            <a:r>
              <a:rPr lang="en-US" dirty="0"/>
              <a:t>Mobile</a:t>
            </a:r>
          </a:p>
          <a:p>
            <a:pPr lvl="1"/>
            <a:r>
              <a:rPr lang="en-US" dirty="0"/>
              <a:t>Consolidator</a:t>
            </a:r>
          </a:p>
          <a:p>
            <a:r>
              <a:rPr lang="en-US" dirty="0"/>
              <a:t>All models are supported by EBPP infrastructure providers</a:t>
            </a:r>
          </a:p>
        </p:txBody>
      </p:sp>
      <p:sp>
        <p:nvSpPr>
          <p:cNvPr id="4" name="矩形 3"/>
          <p:cNvSpPr/>
          <p:nvPr/>
        </p:nvSpPr>
        <p:spPr>
          <a:xfrm>
            <a:off x="1981200" y="914400"/>
            <a:ext cx="3124200"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latin typeface="微软雅黑" panose="020B0503020204020204" pitchFamily="34" charset="-122"/>
                <a:ea typeface="微软雅黑" panose="020B0503020204020204" pitchFamily="34" charset="-122"/>
              </a:rPr>
              <a:t>電子帳單付款和付款（</a:t>
            </a:r>
            <a:r>
              <a:rPr lang="en-US" altLang="zh-TW" dirty="0">
                <a:solidFill>
                  <a:schemeClr val="tx1"/>
                </a:solidFill>
                <a:latin typeface="微软雅黑" panose="020B0503020204020204" pitchFamily="34" charset="-122"/>
                <a:ea typeface="微软雅黑" panose="020B0503020204020204" pitchFamily="34" charset="-122"/>
              </a:rPr>
              <a:t>EBPP</a:t>
            </a:r>
            <a:r>
              <a:rPr lang="zh-TW" altLang="en-US" dirty="0">
                <a:solidFill>
                  <a:schemeClr val="tx1"/>
                </a:solidFill>
                <a:latin typeface="微软雅黑" panose="020B0503020204020204" pitchFamily="34" charset="-122"/>
                <a:ea typeface="微软雅黑" panose="020B0503020204020204" pitchFamily="34" charset="-122"/>
              </a:rPr>
              <a:t>）</a:t>
            </a:r>
          </a:p>
        </p:txBody>
      </p:sp>
      <p:sp>
        <p:nvSpPr>
          <p:cNvPr id="5" name="矩形 4"/>
          <p:cNvSpPr/>
          <p:nvPr/>
        </p:nvSpPr>
        <p:spPr>
          <a:xfrm>
            <a:off x="747131" y="1981200"/>
            <a:ext cx="2792575"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latin typeface="微软雅黑" panose="020B0503020204020204" pitchFamily="34" charset="-122"/>
                <a:ea typeface="微软雅黑" panose="020B0503020204020204" pitchFamily="34" charset="-122"/>
              </a:rPr>
              <a:t>超過所有賬單支付的</a:t>
            </a:r>
            <a:r>
              <a:rPr lang="en-US" altLang="zh-TW" dirty="0">
                <a:solidFill>
                  <a:schemeClr val="tx1"/>
                </a:solidFill>
                <a:latin typeface="微软雅黑" panose="020B0503020204020204" pitchFamily="34" charset="-122"/>
                <a:ea typeface="微软雅黑" panose="020B0503020204020204" pitchFamily="34" charset="-122"/>
              </a:rPr>
              <a:t>55</a:t>
            </a:r>
            <a:r>
              <a:rPr lang="zh-TW" altLang="en-US" dirty="0">
                <a:solidFill>
                  <a:schemeClr val="tx1"/>
                </a:solidFill>
                <a:latin typeface="微软雅黑" panose="020B0503020204020204" pitchFamily="34" charset="-122"/>
                <a:ea typeface="微软雅黑" panose="020B0503020204020204" pitchFamily="34" charset="-122"/>
              </a:rPr>
              <a:t>％</a:t>
            </a:r>
          </a:p>
        </p:txBody>
      </p:sp>
      <p:sp>
        <p:nvSpPr>
          <p:cNvPr id="6" name="矩形 5"/>
          <p:cNvSpPr/>
          <p:nvPr/>
        </p:nvSpPr>
        <p:spPr>
          <a:xfrm>
            <a:off x="2286000" y="5486400"/>
            <a:ext cx="4771969"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latin typeface="微软雅黑" panose="020B0503020204020204" pitchFamily="34" charset="-122"/>
                <a:ea typeface="微软雅黑" panose="020B0503020204020204" pitchFamily="34" charset="-122"/>
              </a:rPr>
              <a:t>所有型號均由</a:t>
            </a:r>
            <a:r>
              <a:rPr lang="en-US" altLang="zh-TW" dirty="0">
                <a:solidFill>
                  <a:schemeClr val="tx1"/>
                </a:solidFill>
                <a:latin typeface="微软雅黑" panose="020B0503020204020204" pitchFamily="34" charset="-122"/>
                <a:ea typeface="微软雅黑" panose="020B0503020204020204" pitchFamily="34" charset="-122"/>
              </a:rPr>
              <a:t>EBPP</a:t>
            </a:r>
            <a:r>
              <a:rPr lang="zh-TW" altLang="en-US" dirty="0">
                <a:solidFill>
                  <a:schemeClr val="tx1"/>
                </a:solidFill>
                <a:latin typeface="微软雅黑" panose="020B0503020204020204" pitchFamily="34" charset="-122"/>
                <a:ea typeface="微软雅黑" panose="020B0503020204020204" pitchFamily="34" charset="-122"/>
              </a:rPr>
              <a:t>基礎設施提供商提供支持</a:t>
            </a:r>
          </a:p>
        </p:txBody>
      </p:sp>
      <p:sp>
        <p:nvSpPr>
          <p:cNvPr id="7" name="矩形 6"/>
          <p:cNvSpPr/>
          <p:nvPr/>
        </p:nvSpPr>
        <p:spPr>
          <a:xfrm>
            <a:off x="796506" y="1371600"/>
            <a:ext cx="2743200"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latin typeface="微软雅黑" panose="020B0503020204020204" pitchFamily="34" charset="-122"/>
                <a:ea typeface="微软雅黑" panose="020B0503020204020204" pitchFamily="34" charset="-122"/>
              </a:rPr>
              <a:t>每月賬單的在線支付系統</a:t>
            </a:r>
          </a:p>
        </p:txBody>
      </p:sp>
      <p:sp>
        <p:nvSpPr>
          <p:cNvPr id="8" name="矩形 7"/>
          <p:cNvSpPr/>
          <p:nvPr/>
        </p:nvSpPr>
        <p:spPr>
          <a:xfrm>
            <a:off x="5428401" y="2971800"/>
            <a:ext cx="2255350"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latin typeface="微软雅黑" panose="020B0503020204020204" pitchFamily="34" charset="-122"/>
                <a:ea typeface="微软雅黑" panose="020B0503020204020204" pitchFamily="34" charset="-122"/>
              </a:rPr>
              <a:t>四個</a:t>
            </a:r>
            <a:r>
              <a:rPr lang="en-US" altLang="zh-TW" dirty="0">
                <a:solidFill>
                  <a:schemeClr val="tx1"/>
                </a:solidFill>
                <a:latin typeface="微软雅黑" panose="020B0503020204020204" pitchFamily="34" charset="-122"/>
                <a:ea typeface="微软雅黑" panose="020B0503020204020204" pitchFamily="34" charset="-122"/>
              </a:rPr>
              <a:t>EBPP</a:t>
            </a:r>
            <a:r>
              <a:rPr lang="zh-TW" altLang="en-US" dirty="0">
                <a:solidFill>
                  <a:schemeClr val="tx1"/>
                </a:solidFill>
                <a:latin typeface="微软雅黑" panose="020B0503020204020204" pitchFamily="34" charset="-122"/>
                <a:ea typeface="微软雅黑" panose="020B0503020204020204" pitchFamily="34" charset="-122"/>
              </a:rPr>
              <a:t>商業模式：</a:t>
            </a:r>
          </a:p>
        </p:txBody>
      </p:sp>
      <p:sp>
        <p:nvSpPr>
          <p:cNvPr id="9" name="矩形 8"/>
          <p:cNvSpPr/>
          <p:nvPr/>
        </p:nvSpPr>
        <p:spPr>
          <a:xfrm>
            <a:off x="2691442" y="4495800"/>
            <a:ext cx="661357"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latin typeface="微软雅黑" panose="020B0503020204020204" pitchFamily="34" charset="-122"/>
                <a:ea typeface="微软雅黑" panose="020B0503020204020204" pitchFamily="34" charset="-122"/>
              </a:rPr>
              <a:t>集運</a:t>
            </a:r>
          </a:p>
        </p:txBody>
      </p:sp>
      <p:sp>
        <p:nvSpPr>
          <p:cNvPr id="10" name="矩形 9"/>
          <p:cNvSpPr/>
          <p:nvPr/>
        </p:nvSpPr>
        <p:spPr>
          <a:xfrm>
            <a:off x="5953419" y="3352800"/>
            <a:ext cx="2961981"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latin typeface="微软雅黑" panose="020B0503020204020204" pitchFamily="34" charset="-122"/>
                <a:ea typeface="微软雅黑" panose="020B0503020204020204" pitchFamily="34" charset="-122"/>
              </a:rPr>
              <a:t>網上銀行模式（使用最廣泛）</a:t>
            </a:r>
          </a:p>
        </p:txBody>
      </p:sp>
      <p:sp>
        <p:nvSpPr>
          <p:cNvPr id="12" name="矩形 11"/>
          <p:cNvSpPr/>
          <p:nvPr/>
        </p:nvSpPr>
        <p:spPr>
          <a:xfrm>
            <a:off x="2204066" y="4135466"/>
            <a:ext cx="701861"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手機</a:t>
            </a:r>
          </a:p>
        </p:txBody>
      </p:sp>
      <p:sp>
        <p:nvSpPr>
          <p:cNvPr id="14" name="矩形 13">
            <a:extLst>
              <a:ext uri="{FF2B5EF4-FFF2-40B4-BE49-F238E27FC236}">
                <a16:creationId xmlns:a16="http://schemas.microsoft.com/office/drawing/2014/main" xmlns="" id="{0FEED8DE-E4E4-490A-B7B0-46803262EF6E}"/>
              </a:ext>
            </a:extLst>
          </p:cNvPr>
          <p:cNvSpPr/>
          <p:nvPr/>
        </p:nvSpPr>
        <p:spPr>
          <a:xfrm>
            <a:off x="2650938" y="3741737"/>
            <a:ext cx="1159062" cy="2794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發票管理</a:t>
            </a:r>
            <a:endParaRPr lang="zh-TW" altLang="en-US"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65876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Good E-commerce Security?</a:t>
            </a:r>
          </a:p>
        </p:txBody>
      </p:sp>
      <p:sp>
        <p:nvSpPr>
          <p:cNvPr id="3" name="Content Placeholder 2"/>
          <p:cNvSpPr>
            <a:spLocks noGrp="1"/>
          </p:cNvSpPr>
          <p:nvPr>
            <p:ph idx="1"/>
          </p:nvPr>
        </p:nvSpPr>
        <p:spPr/>
        <p:txBody>
          <a:bodyPr/>
          <a:lstStyle/>
          <a:p>
            <a:pPr>
              <a:defRPr/>
            </a:pPr>
            <a:r>
              <a:rPr lang="en-US" dirty="0"/>
              <a:t>To achieve highest degree of security</a:t>
            </a:r>
          </a:p>
          <a:p>
            <a:pPr lvl="1">
              <a:defRPr/>
            </a:pPr>
            <a:r>
              <a:rPr lang="en-US" dirty="0">
                <a:ea typeface="ＭＳ Ｐゴシック" charset="0"/>
              </a:rPr>
              <a:t>New technologies</a:t>
            </a:r>
          </a:p>
          <a:p>
            <a:pPr lvl="1">
              <a:defRPr/>
            </a:pPr>
            <a:r>
              <a:rPr lang="en-US" dirty="0">
                <a:ea typeface="ＭＳ Ｐゴシック" charset="0"/>
              </a:rPr>
              <a:t>Organizational policies and procedures</a:t>
            </a:r>
          </a:p>
          <a:p>
            <a:pPr lvl="1">
              <a:defRPr/>
            </a:pPr>
            <a:r>
              <a:rPr lang="en-US" dirty="0">
                <a:ea typeface="ＭＳ Ｐゴシック" charset="0"/>
              </a:rPr>
              <a:t>Industry standards and government laws</a:t>
            </a:r>
          </a:p>
          <a:p>
            <a:pPr>
              <a:defRPr/>
            </a:pPr>
            <a:r>
              <a:rPr lang="en-US" dirty="0"/>
              <a:t>Other factors</a:t>
            </a:r>
          </a:p>
          <a:p>
            <a:pPr lvl="1">
              <a:defRPr/>
            </a:pPr>
            <a:r>
              <a:rPr lang="en-US" dirty="0">
                <a:ea typeface="ＭＳ Ｐゴシック" charset="0"/>
              </a:rPr>
              <a:t>Time value of money</a:t>
            </a:r>
          </a:p>
          <a:p>
            <a:pPr lvl="1">
              <a:defRPr/>
            </a:pPr>
            <a:r>
              <a:rPr lang="en-US" dirty="0">
                <a:ea typeface="ＭＳ Ｐゴシック" charset="0"/>
              </a:rPr>
              <a:t>Cost of security vs. potential loss</a:t>
            </a:r>
          </a:p>
          <a:p>
            <a:pPr lvl="1">
              <a:defRPr/>
            </a:pPr>
            <a:r>
              <a:rPr lang="en-US" dirty="0">
                <a:ea typeface="ＭＳ Ｐゴシック" charset="0"/>
              </a:rPr>
              <a:t>Security often breaks at weakest link</a:t>
            </a:r>
          </a:p>
        </p:txBody>
      </p:sp>
      <p:sp>
        <p:nvSpPr>
          <p:cNvPr id="4" name="矩形 3"/>
          <p:cNvSpPr/>
          <p:nvPr/>
        </p:nvSpPr>
        <p:spPr>
          <a:xfrm>
            <a:off x="6629400" y="1676400"/>
            <a:ext cx="2209800" cy="268933"/>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sz="1400" dirty="0">
                <a:solidFill>
                  <a:schemeClr val="tx1"/>
                </a:solidFill>
              </a:rPr>
              <a:t>達到最高程度的安全性</a:t>
            </a:r>
          </a:p>
        </p:txBody>
      </p:sp>
      <p:sp>
        <p:nvSpPr>
          <p:cNvPr id="5" name="矩形 4"/>
          <p:cNvSpPr/>
          <p:nvPr/>
        </p:nvSpPr>
        <p:spPr>
          <a:xfrm>
            <a:off x="3352800" y="2133600"/>
            <a:ext cx="1295400" cy="3048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sz="1400" dirty="0">
                <a:solidFill>
                  <a:schemeClr val="tx1"/>
                </a:solidFill>
                <a:ea typeface="ＭＳ Ｐゴシック" charset="0"/>
              </a:rPr>
              <a:t>新技術</a:t>
            </a:r>
            <a:endParaRPr lang="zh-TW" altLang="en-US" sz="1400" dirty="0">
              <a:solidFill>
                <a:schemeClr val="tx1"/>
              </a:solidFill>
            </a:endParaRPr>
          </a:p>
        </p:txBody>
      </p:sp>
      <p:sp>
        <p:nvSpPr>
          <p:cNvPr id="6" name="矩形 5"/>
          <p:cNvSpPr/>
          <p:nvPr/>
        </p:nvSpPr>
        <p:spPr>
          <a:xfrm>
            <a:off x="5638800" y="2514600"/>
            <a:ext cx="1524000" cy="3048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sz="1400" dirty="0">
                <a:solidFill>
                  <a:schemeClr val="tx1"/>
                </a:solidFill>
                <a:ea typeface="ＭＳ Ｐゴシック" charset="0"/>
              </a:rPr>
              <a:t>組織政策</a:t>
            </a:r>
            <a:r>
              <a:rPr lang="zh-TW" altLang="en-US" sz="1400">
                <a:solidFill>
                  <a:schemeClr val="tx1"/>
                </a:solidFill>
                <a:ea typeface="ＭＳ Ｐゴシック" charset="0"/>
              </a:rPr>
              <a:t>和程序</a:t>
            </a:r>
            <a:endParaRPr lang="zh-TW" altLang="en-US" sz="1400" dirty="0">
              <a:solidFill>
                <a:schemeClr val="tx1"/>
              </a:solidFill>
            </a:endParaRPr>
          </a:p>
        </p:txBody>
      </p:sp>
      <p:sp>
        <p:nvSpPr>
          <p:cNvPr id="7" name="矩形 6"/>
          <p:cNvSpPr/>
          <p:nvPr/>
        </p:nvSpPr>
        <p:spPr>
          <a:xfrm>
            <a:off x="5791200" y="2939115"/>
            <a:ext cx="1828800" cy="3048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sz="1400" dirty="0">
                <a:solidFill>
                  <a:schemeClr val="tx1"/>
                </a:solidFill>
                <a:ea typeface="ＭＳ Ｐゴシック" charset="0"/>
              </a:rPr>
              <a:t>行業標準和政府法律</a:t>
            </a:r>
            <a:endParaRPr lang="zh-TW" altLang="en-US" sz="1400" dirty="0">
              <a:solidFill>
                <a:schemeClr val="tx1"/>
              </a:solidFill>
            </a:endParaRPr>
          </a:p>
        </p:txBody>
      </p:sp>
      <p:sp>
        <p:nvSpPr>
          <p:cNvPr id="8" name="矩形 7"/>
          <p:cNvSpPr/>
          <p:nvPr/>
        </p:nvSpPr>
        <p:spPr>
          <a:xfrm>
            <a:off x="2817471" y="3429000"/>
            <a:ext cx="1828800" cy="3048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sz="1400" dirty="0">
                <a:solidFill>
                  <a:schemeClr val="tx1"/>
                </a:solidFill>
              </a:rPr>
              <a:t>其他因素</a:t>
            </a:r>
          </a:p>
        </p:txBody>
      </p:sp>
      <p:sp>
        <p:nvSpPr>
          <p:cNvPr id="9" name="矩形 8"/>
          <p:cNvSpPr/>
          <p:nvPr/>
        </p:nvSpPr>
        <p:spPr>
          <a:xfrm>
            <a:off x="3581400" y="3825081"/>
            <a:ext cx="1828800" cy="3048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sz="1400" dirty="0">
                <a:solidFill>
                  <a:schemeClr val="tx1"/>
                </a:solidFill>
                <a:ea typeface="ＭＳ Ｐゴシック" charset="0"/>
              </a:rPr>
              <a:t>金錢的時間價值</a:t>
            </a:r>
            <a:endParaRPr lang="zh-TW" altLang="en-US" sz="1400" dirty="0">
              <a:solidFill>
                <a:schemeClr val="tx1"/>
              </a:solidFill>
            </a:endParaRPr>
          </a:p>
        </p:txBody>
      </p:sp>
      <p:sp>
        <p:nvSpPr>
          <p:cNvPr id="10" name="矩形 9"/>
          <p:cNvSpPr/>
          <p:nvPr/>
        </p:nvSpPr>
        <p:spPr>
          <a:xfrm>
            <a:off x="4953000" y="4227839"/>
            <a:ext cx="1828800" cy="3048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sz="1400" dirty="0">
                <a:solidFill>
                  <a:schemeClr val="tx1"/>
                </a:solidFill>
                <a:ea typeface="ＭＳ Ｐゴシック" charset="0"/>
              </a:rPr>
              <a:t>安全成本與潛在損失成本</a:t>
            </a:r>
            <a:endParaRPr lang="zh-TW" altLang="en-US" sz="1400" dirty="0">
              <a:solidFill>
                <a:schemeClr val="tx1"/>
              </a:solidFill>
            </a:endParaRPr>
          </a:p>
        </p:txBody>
      </p:sp>
      <p:sp>
        <p:nvSpPr>
          <p:cNvPr id="11" name="矩形 10"/>
          <p:cNvSpPr/>
          <p:nvPr/>
        </p:nvSpPr>
        <p:spPr>
          <a:xfrm>
            <a:off x="5372100" y="4643673"/>
            <a:ext cx="2819400" cy="3048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sz="1400" dirty="0">
                <a:solidFill>
                  <a:schemeClr val="tx1"/>
                </a:solidFill>
                <a:ea typeface="ＭＳ Ｐゴシック" charset="0"/>
              </a:rPr>
              <a:t>安全經常在最薄弱的環節中破裂</a:t>
            </a:r>
            <a:endParaRPr lang="zh-TW" altLang="en-US" sz="1400" dirty="0">
              <a:solidFill>
                <a:schemeClr val="tx1"/>
              </a:solidFill>
            </a:endParaRPr>
          </a:p>
        </p:txBody>
      </p:sp>
      <p:sp>
        <p:nvSpPr>
          <p:cNvPr id="12" name="矩形 11">
            <a:extLst>
              <a:ext uri="{FF2B5EF4-FFF2-40B4-BE49-F238E27FC236}">
                <a16:creationId xmlns:a16="http://schemas.microsoft.com/office/drawing/2014/main" xmlns="" id="{B7FCCEF2-3481-4F11-B7D9-F78B60C47B87}"/>
              </a:ext>
            </a:extLst>
          </p:cNvPr>
          <p:cNvSpPr/>
          <p:nvPr/>
        </p:nvSpPr>
        <p:spPr>
          <a:xfrm>
            <a:off x="685800" y="1344930"/>
            <a:ext cx="2667000" cy="3048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a:solidFill>
                  <a:schemeClr val="tx1"/>
                </a:solidFill>
                <a:ea typeface="ＭＳ Ｐゴシック" charset="0"/>
              </a:rPr>
              <a:t>什麽是良好的電子商務安全</a:t>
            </a:r>
            <a:r>
              <a:rPr lang="en-US" altLang="zh-CN" sz="1400">
                <a:solidFill>
                  <a:schemeClr val="tx1"/>
                </a:solidFill>
                <a:ea typeface="ＭＳ Ｐゴシック" charset="0"/>
              </a:rPr>
              <a:t>?</a:t>
            </a:r>
            <a:endParaRPr lang="zh-TW" altLang="en-US" sz="1400" dirty="0">
              <a:solidFill>
                <a:schemeClr val="tx1"/>
              </a:solidFill>
            </a:endParaRPr>
          </a:p>
        </p:txBody>
      </p:sp>
    </p:spTree>
    <p:extLst>
      <p:ext uri="{BB962C8B-B14F-4D97-AF65-F5344CB8AC3E}">
        <p14:creationId xmlns:p14="http://schemas.microsoft.com/office/powerpoint/2010/main" val="1854755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5.1: The E-commerce Security Environment</a:t>
            </a:r>
          </a:p>
        </p:txBody>
      </p:sp>
      <p:sp>
        <p:nvSpPr>
          <p:cNvPr id="4" name="Text Placeholder 3"/>
          <p:cNvSpPr>
            <a:spLocks noGrp="1"/>
          </p:cNvSpPr>
          <p:nvPr>
            <p:ph type="body" sz="quarter" idx="13"/>
          </p:nvPr>
        </p:nvSpPr>
        <p:spPr/>
        <p:txBody>
          <a:bodyPr/>
          <a:lstStyle/>
          <a:p>
            <a:endParaRPr lang="en-US" dirty="0"/>
          </a:p>
        </p:txBody>
      </p:sp>
      <p:pic>
        <p:nvPicPr>
          <p:cNvPr id="8" name="Picture 7" descr="Figure 5.1 illustrates three elements in the e-commerce security environment: technology solutions, organization policies and procedures, and laws and industry standards."/>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96486" y="1371600"/>
            <a:ext cx="5598627" cy="4774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xmlns="" id="{E3CE7CAA-111B-4161-A3C4-62D5384118F3}"/>
              </a:ext>
            </a:extLst>
          </p:cNvPr>
          <p:cNvSpPr/>
          <p:nvPr/>
        </p:nvSpPr>
        <p:spPr>
          <a:xfrm>
            <a:off x="432371" y="1273898"/>
            <a:ext cx="2733555" cy="250102"/>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dirty="0">
                <a:solidFill>
                  <a:schemeClr val="tx1"/>
                </a:solidFill>
              </a:rPr>
              <a:t>圖</a:t>
            </a:r>
            <a:r>
              <a:rPr lang="en-US" altLang="zh-CN" sz="1400" dirty="0">
                <a:solidFill>
                  <a:schemeClr val="tx1"/>
                </a:solidFill>
              </a:rPr>
              <a:t>5.1:</a:t>
            </a:r>
            <a:r>
              <a:rPr lang="zh-CN" altLang="en-US" sz="1400" dirty="0">
                <a:solidFill>
                  <a:schemeClr val="tx1"/>
                </a:solidFill>
              </a:rPr>
              <a:t>電子商務安全環境。</a:t>
            </a:r>
            <a:endParaRPr lang="zh-TW" altLang="en-US" sz="1400" dirty="0">
              <a:solidFill>
                <a:schemeClr val="tx1"/>
              </a:solidFill>
            </a:endParaRPr>
          </a:p>
        </p:txBody>
      </p:sp>
      <p:sp>
        <p:nvSpPr>
          <p:cNvPr id="7" name="矩形 6">
            <a:extLst>
              <a:ext uri="{FF2B5EF4-FFF2-40B4-BE49-F238E27FC236}">
                <a16:creationId xmlns:a16="http://schemas.microsoft.com/office/drawing/2014/main" xmlns="" id="{629004D0-292B-42CA-9FAB-1C2278100C2D}"/>
              </a:ext>
            </a:extLst>
          </p:cNvPr>
          <p:cNvSpPr/>
          <p:nvPr/>
        </p:nvSpPr>
        <p:spPr>
          <a:xfrm>
            <a:off x="5828872" y="3765066"/>
            <a:ext cx="1257300" cy="2286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a:solidFill>
                  <a:schemeClr val="tx1"/>
                </a:solidFill>
              </a:rPr>
              <a:t>技術解决方案</a:t>
            </a:r>
            <a:endParaRPr lang="zh-TW" altLang="en-US" sz="1400" dirty="0">
              <a:solidFill>
                <a:schemeClr val="tx1"/>
              </a:solidFill>
            </a:endParaRPr>
          </a:p>
        </p:txBody>
      </p:sp>
      <p:sp>
        <p:nvSpPr>
          <p:cNvPr id="9" name="矩形 8">
            <a:extLst>
              <a:ext uri="{FF2B5EF4-FFF2-40B4-BE49-F238E27FC236}">
                <a16:creationId xmlns:a16="http://schemas.microsoft.com/office/drawing/2014/main" xmlns="" id="{25352421-49EC-46FD-8D04-7EF808355D67}"/>
              </a:ext>
            </a:extLst>
          </p:cNvPr>
          <p:cNvSpPr/>
          <p:nvPr/>
        </p:nvSpPr>
        <p:spPr>
          <a:xfrm>
            <a:off x="5943600" y="4341382"/>
            <a:ext cx="1752600" cy="2286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a:solidFill>
                  <a:schemeClr val="tx1"/>
                </a:solidFill>
              </a:rPr>
              <a:t>組織的政策和程序</a:t>
            </a:r>
            <a:endParaRPr lang="zh-TW" altLang="en-US" sz="1400" dirty="0">
              <a:solidFill>
                <a:schemeClr val="tx1"/>
              </a:solidFill>
            </a:endParaRPr>
          </a:p>
        </p:txBody>
      </p:sp>
      <p:sp>
        <p:nvSpPr>
          <p:cNvPr id="10" name="矩形 9">
            <a:extLst>
              <a:ext uri="{FF2B5EF4-FFF2-40B4-BE49-F238E27FC236}">
                <a16:creationId xmlns:a16="http://schemas.microsoft.com/office/drawing/2014/main" xmlns="" id="{12C54ACA-D415-4F17-92B0-571FE184F144}"/>
              </a:ext>
            </a:extLst>
          </p:cNvPr>
          <p:cNvSpPr/>
          <p:nvPr/>
        </p:nvSpPr>
        <p:spPr>
          <a:xfrm>
            <a:off x="6249684" y="5101460"/>
            <a:ext cx="1448228" cy="2286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a:solidFill>
                  <a:schemeClr val="tx1"/>
                </a:solidFill>
              </a:rPr>
              <a:t>法律和行業標準</a:t>
            </a:r>
            <a:endParaRPr lang="zh-TW" altLang="en-US" sz="1400" dirty="0">
              <a:solidFill>
                <a:schemeClr val="tx1"/>
              </a:solidFill>
            </a:endParaRPr>
          </a:p>
        </p:txBody>
      </p:sp>
    </p:spTree>
    <p:extLst>
      <p:ext uri="{BB962C8B-B14F-4D97-AF65-F5344CB8AC3E}">
        <p14:creationId xmlns:p14="http://schemas.microsoft.com/office/powerpoint/2010/main" val="3695818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3"/>
            <a:ext cx="8229600" cy="617396"/>
          </a:xfrm>
        </p:spPr>
        <p:txBody>
          <a:bodyPr anchor="t"/>
          <a:lstStyle/>
          <a:p>
            <a:r>
              <a:rPr lang="en-US" sz="2000" dirty="0"/>
              <a:t>Table 5.3: Customer and Merchant Perspectives on the Different Dimensions of E-commerce Security</a:t>
            </a:r>
          </a:p>
        </p:txBody>
      </p:sp>
      <p:graphicFrame>
        <p:nvGraphicFramePr>
          <p:cNvPr id="4" name="Content Placeholder 3" descr="Table"/>
          <p:cNvGraphicFramePr>
            <a:graphicFrameLocks noGrp="1"/>
          </p:cNvGraphicFramePr>
          <p:nvPr>
            <p:ph idx="1"/>
            <p:extLst/>
          </p:nvPr>
        </p:nvGraphicFramePr>
        <p:xfrm>
          <a:off x="457200" y="833660"/>
          <a:ext cx="8229600" cy="5911499"/>
        </p:xfrm>
        <a:graphic>
          <a:graphicData uri="http://schemas.openxmlformats.org/drawingml/2006/table">
            <a:tbl>
              <a:tblPr firstRow="1" bandRow="1">
                <a:tableStyleId>{3B4B98B0-60AC-42C2-AFA5-B58CD77FA1E5}</a:tableStyleId>
              </a:tblPr>
              <a:tblGrid>
                <a:gridCol w="1905000">
                  <a:extLst>
                    <a:ext uri="{9D8B030D-6E8A-4147-A177-3AD203B41FA5}">
                      <a16:colId xmlns:a16="http://schemas.microsoft.com/office/drawing/2014/main" xmlns="" val="20000"/>
                    </a:ext>
                  </a:extLst>
                </a:gridCol>
                <a:gridCol w="2895600">
                  <a:extLst>
                    <a:ext uri="{9D8B030D-6E8A-4147-A177-3AD203B41FA5}">
                      <a16:colId xmlns:a16="http://schemas.microsoft.com/office/drawing/2014/main" xmlns="" val="20001"/>
                    </a:ext>
                  </a:extLst>
                </a:gridCol>
                <a:gridCol w="3429000">
                  <a:extLst>
                    <a:ext uri="{9D8B030D-6E8A-4147-A177-3AD203B41FA5}">
                      <a16:colId xmlns:a16="http://schemas.microsoft.com/office/drawing/2014/main" xmlns="" val="20002"/>
                    </a:ext>
                  </a:extLst>
                </a:gridCol>
              </a:tblGrid>
              <a:tr h="355060">
                <a:tc>
                  <a:txBody>
                    <a:bodyPr/>
                    <a:lstStyle/>
                    <a:p>
                      <a:r>
                        <a:rPr lang="en-US" sz="1200" dirty="0"/>
                        <a:t>DIMENSION</a:t>
                      </a:r>
                    </a:p>
                  </a:txBody>
                  <a:tcPr/>
                </a:tc>
                <a:tc>
                  <a:txBody>
                    <a:bodyPr/>
                    <a:lstStyle/>
                    <a:p>
                      <a:r>
                        <a:rPr lang="en-US" sz="1200" dirty="0"/>
                        <a:t>CUSTOMER’S</a:t>
                      </a:r>
                      <a:r>
                        <a:rPr lang="en-US" sz="1200" baseline="0" dirty="0"/>
                        <a:t> PERSPECTIVE</a:t>
                      </a:r>
                      <a:endParaRPr lang="en-US" sz="1200" dirty="0"/>
                    </a:p>
                  </a:txBody>
                  <a:tcPr/>
                </a:tc>
                <a:tc>
                  <a:txBody>
                    <a:bodyPr/>
                    <a:lstStyle/>
                    <a:p>
                      <a:r>
                        <a:rPr lang="en-US" sz="1200" dirty="0"/>
                        <a:t>MERCHANT’S PERSPECTIVE</a:t>
                      </a:r>
                    </a:p>
                  </a:txBody>
                  <a:tcPr/>
                </a:tc>
                <a:extLst>
                  <a:ext uri="{0D108BD9-81ED-4DB2-BD59-A6C34878D82A}">
                    <a16:rowId xmlns:a16="http://schemas.microsoft.com/office/drawing/2014/main" xmlns="" val="10000"/>
                  </a:ext>
                </a:extLst>
              </a:tr>
              <a:tr h="787940">
                <a:tc>
                  <a:txBody>
                    <a:bodyPr/>
                    <a:lstStyle/>
                    <a:p>
                      <a:r>
                        <a:rPr lang="en-US" sz="1200" dirty="0"/>
                        <a:t>Integrity</a:t>
                      </a:r>
                    </a:p>
                  </a:txBody>
                  <a:tcPr/>
                </a:tc>
                <a:tc>
                  <a:txBody>
                    <a:bodyPr/>
                    <a:lstStyle/>
                    <a:p>
                      <a:r>
                        <a:rPr lang="en-US" sz="1200" b="0" i="0" u="none" strike="noStrike" kern="1200" baseline="0" dirty="0">
                          <a:solidFill>
                            <a:schemeClr val="tx1"/>
                          </a:solidFill>
                          <a:latin typeface="+mn-lt"/>
                          <a:ea typeface="+mn-ea"/>
                          <a:cs typeface="+mn-cs"/>
                        </a:rPr>
                        <a:t>Has information I transmitted or</a:t>
                      </a:r>
                    </a:p>
                    <a:p>
                      <a:r>
                        <a:rPr lang="en-US" sz="1200" b="0" i="0" u="none" strike="noStrike" kern="1200" baseline="0" dirty="0">
                          <a:solidFill>
                            <a:schemeClr val="tx1"/>
                          </a:solidFill>
                          <a:latin typeface="+mn-lt"/>
                          <a:ea typeface="+mn-ea"/>
                          <a:cs typeface="+mn-cs"/>
                        </a:rPr>
                        <a:t>received been altered?</a:t>
                      </a:r>
                      <a:endParaRPr lang="en-US" sz="1200" dirty="0"/>
                    </a:p>
                  </a:txBody>
                  <a:tcPr/>
                </a:tc>
                <a:tc>
                  <a:txBody>
                    <a:bodyPr/>
                    <a:lstStyle/>
                    <a:p>
                      <a:r>
                        <a:rPr lang="en-US" sz="1200" b="0" i="0" u="none" strike="noStrike" kern="1200" baseline="0" dirty="0">
                          <a:solidFill>
                            <a:schemeClr val="tx1"/>
                          </a:solidFill>
                          <a:latin typeface="+mn-lt"/>
                          <a:ea typeface="+mn-ea"/>
                          <a:cs typeface="+mn-cs"/>
                        </a:rPr>
                        <a:t>Has data on the site been altered without authorization? Is data being received from customers valid?</a:t>
                      </a:r>
                      <a:endParaRPr lang="en-US" sz="1200" dirty="0"/>
                    </a:p>
                  </a:txBody>
                  <a:tcPr/>
                </a:tc>
                <a:extLst>
                  <a:ext uri="{0D108BD9-81ED-4DB2-BD59-A6C34878D82A}">
                    <a16:rowId xmlns:a16="http://schemas.microsoft.com/office/drawing/2014/main" xmlns="" val="10001"/>
                  </a:ext>
                </a:extLst>
              </a:tr>
              <a:tr h="612843">
                <a:tc>
                  <a:txBody>
                    <a:bodyPr/>
                    <a:lstStyle/>
                    <a:p>
                      <a:r>
                        <a:rPr lang="en-US" sz="1200" b="0" i="0" u="none" strike="noStrike" kern="1200" baseline="0" dirty="0">
                          <a:solidFill>
                            <a:schemeClr val="tx1"/>
                          </a:solidFill>
                          <a:latin typeface="+mn-lt"/>
                          <a:ea typeface="+mn-ea"/>
                          <a:cs typeface="+mn-cs"/>
                        </a:rPr>
                        <a:t>Nonrepudiation</a:t>
                      </a:r>
                      <a:endParaRPr lang="en-US" sz="1200" dirty="0"/>
                    </a:p>
                  </a:txBody>
                  <a:tcPr/>
                </a:tc>
                <a:tc>
                  <a:txBody>
                    <a:bodyPr/>
                    <a:lstStyle/>
                    <a:p>
                      <a:r>
                        <a:rPr lang="en-US" sz="1200" b="0" i="0" u="none" strike="noStrike" kern="1200" baseline="0" dirty="0">
                          <a:solidFill>
                            <a:schemeClr val="tx1"/>
                          </a:solidFill>
                          <a:latin typeface="+mn-lt"/>
                          <a:ea typeface="+mn-ea"/>
                          <a:cs typeface="+mn-cs"/>
                        </a:rPr>
                        <a:t>Can a party to an action with me later deny taking the action?</a:t>
                      </a:r>
                    </a:p>
                    <a:p>
                      <a:endParaRPr lang="en-US" sz="1200" b="0" i="0" u="none" strike="noStrike" kern="1200" baseline="0" dirty="0">
                        <a:solidFill>
                          <a:schemeClr val="tx1"/>
                        </a:solidFill>
                        <a:latin typeface="+mn-lt"/>
                        <a:ea typeface="+mn-ea"/>
                        <a:cs typeface="+mn-cs"/>
                      </a:endParaRPr>
                    </a:p>
                    <a:p>
                      <a:endParaRPr lang="en-US" sz="1200" dirty="0"/>
                    </a:p>
                  </a:txBody>
                  <a:tcPr/>
                </a:tc>
                <a:tc>
                  <a:txBody>
                    <a:bodyPr/>
                    <a:lstStyle/>
                    <a:p>
                      <a:r>
                        <a:rPr lang="en-US" sz="1200" b="0" i="0" u="none" strike="noStrike" kern="1200" baseline="0" dirty="0">
                          <a:solidFill>
                            <a:schemeClr val="tx1"/>
                          </a:solidFill>
                          <a:latin typeface="+mn-lt"/>
                          <a:ea typeface="+mn-ea"/>
                          <a:cs typeface="+mn-cs"/>
                        </a:rPr>
                        <a:t>Can a customer deny ordering products?</a:t>
                      </a:r>
                      <a:endParaRPr lang="en-US" sz="1200" dirty="0"/>
                    </a:p>
                  </a:txBody>
                  <a:tcPr/>
                </a:tc>
                <a:extLst>
                  <a:ext uri="{0D108BD9-81ED-4DB2-BD59-A6C34878D82A}">
                    <a16:rowId xmlns:a16="http://schemas.microsoft.com/office/drawing/2014/main" xmlns="" val="10002"/>
                  </a:ext>
                </a:extLst>
              </a:tr>
              <a:tr h="963038">
                <a:tc>
                  <a:txBody>
                    <a:bodyPr/>
                    <a:lstStyle/>
                    <a:p>
                      <a:r>
                        <a:rPr lang="en-US" sz="1200" b="0" i="0" u="none" strike="noStrike" kern="1200" baseline="0" dirty="0">
                          <a:solidFill>
                            <a:schemeClr val="tx1"/>
                          </a:solidFill>
                          <a:latin typeface="+mn-lt"/>
                          <a:ea typeface="+mn-ea"/>
                          <a:cs typeface="+mn-cs"/>
                        </a:rPr>
                        <a:t>Authenticity</a:t>
                      </a:r>
                      <a:endParaRPr lang="en-US" sz="1200" dirty="0"/>
                    </a:p>
                  </a:txBody>
                  <a:tcPr/>
                </a:tc>
                <a:tc>
                  <a:txBody>
                    <a:bodyPr/>
                    <a:lstStyle/>
                    <a:p>
                      <a:r>
                        <a:rPr lang="en-US" sz="1200" b="0" i="0" u="none" strike="noStrike" kern="1200" baseline="0" dirty="0">
                          <a:solidFill>
                            <a:schemeClr val="tx1"/>
                          </a:solidFill>
                          <a:latin typeface="+mn-lt"/>
                          <a:ea typeface="+mn-ea"/>
                          <a:cs typeface="+mn-cs"/>
                        </a:rPr>
                        <a:t>Who am I dealing with? How can I be assured that the person or entity is who they claim to be?</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US" sz="1200" dirty="0"/>
                    </a:p>
                  </a:txBody>
                  <a:tcPr/>
                </a:tc>
                <a:tc>
                  <a:txBody>
                    <a:bodyPr/>
                    <a:lstStyle/>
                    <a:p>
                      <a:r>
                        <a:rPr lang="en-US" sz="1200" b="0" i="0" u="none" strike="noStrike" kern="1200" baseline="0" dirty="0">
                          <a:solidFill>
                            <a:schemeClr val="tx1"/>
                          </a:solidFill>
                          <a:latin typeface="+mn-lt"/>
                          <a:ea typeface="+mn-ea"/>
                          <a:cs typeface="+mn-cs"/>
                        </a:rPr>
                        <a:t>What is the real identity of the customer?</a:t>
                      </a:r>
                      <a:endParaRPr lang="en-US" sz="1200" dirty="0"/>
                    </a:p>
                  </a:txBody>
                  <a:tcPr/>
                </a:tc>
                <a:extLst>
                  <a:ext uri="{0D108BD9-81ED-4DB2-BD59-A6C34878D82A}">
                    <a16:rowId xmlns:a16="http://schemas.microsoft.com/office/drawing/2014/main" xmlns="" val="10003"/>
                  </a:ext>
                </a:extLst>
              </a:tr>
              <a:tr h="787940">
                <a:tc>
                  <a:txBody>
                    <a:bodyPr/>
                    <a:lstStyle/>
                    <a:p>
                      <a:r>
                        <a:rPr lang="en-US" sz="1200" b="0" i="0" u="none" strike="noStrike" kern="1200" baseline="0" dirty="0">
                          <a:solidFill>
                            <a:schemeClr val="tx1"/>
                          </a:solidFill>
                          <a:latin typeface="+mn-lt"/>
                          <a:ea typeface="+mn-ea"/>
                          <a:cs typeface="+mn-cs"/>
                        </a:rPr>
                        <a:t>Confidentiality</a:t>
                      </a:r>
                      <a:endParaRPr lang="en-US" sz="1200" dirty="0"/>
                    </a:p>
                  </a:txBody>
                  <a:tcPr/>
                </a:tc>
                <a:tc>
                  <a:txBody>
                    <a:bodyPr/>
                    <a:lstStyle/>
                    <a:p>
                      <a:r>
                        <a:rPr lang="en-US" sz="1200" b="0" i="0" u="none" strike="noStrike" kern="1200" baseline="0" dirty="0">
                          <a:solidFill>
                            <a:schemeClr val="tx1"/>
                          </a:solidFill>
                          <a:latin typeface="+mn-lt"/>
                          <a:ea typeface="+mn-ea"/>
                          <a:cs typeface="+mn-cs"/>
                        </a:rPr>
                        <a:t>Can someone other than the intended recipient read my messages?</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US" sz="1200" dirty="0"/>
                    </a:p>
                  </a:txBody>
                  <a:tcPr/>
                </a:tc>
                <a:tc>
                  <a:txBody>
                    <a:bodyPr/>
                    <a:lstStyle/>
                    <a:p>
                      <a:r>
                        <a:rPr lang="en-US" sz="1200" b="0" i="0" u="none" strike="noStrike" kern="1200" baseline="0" dirty="0">
                          <a:solidFill>
                            <a:schemeClr val="tx1"/>
                          </a:solidFill>
                          <a:latin typeface="+mn-lt"/>
                          <a:ea typeface="+mn-ea"/>
                          <a:cs typeface="+mn-cs"/>
                        </a:rPr>
                        <a:t>Are messages or confidential data accessible to anyone other than those authorized to view them?</a:t>
                      </a:r>
                      <a:endParaRPr lang="en-US" sz="1200" dirty="0"/>
                    </a:p>
                  </a:txBody>
                  <a:tcPr/>
                </a:tc>
                <a:extLst>
                  <a:ext uri="{0D108BD9-81ED-4DB2-BD59-A6C34878D82A}">
                    <a16:rowId xmlns:a16="http://schemas.microsoft.com/office/drawing/2014/main" xmlns="" val="10004"/>
                  </a:ext>
                </a:extLst>
              </a:tr>
              <a:tr h="1313234">
                <a:tc>
                  <a:txBody>
                    <a:bodyPr/>
                    <a:lstStyle/>
                    <a:p>
                      <a:r>
                        <a:rPr lang="en-US" sz="1200" b="0" i="0" u="none" strike="noStrike" kern="1200" baseline="0" dirty="0">
                          <a:solidFill>
                            <a:schemeClr val="tx1"/>
                          </a:solidFill>
                          <a:latin typeface="+mn-lt"/>
                          <a:ea typeface="+mn-ea"/>
                          <a:cs typeface="+mn-cs"/>
                        </a:rPr>
                        <a:t>Privacy</a:t>
                      </a:r>
                      <a:endParaRPr lang="en-US" sz="1200" dirty="0"/>
                    </a:p>
                  </a:txBody>
                  <a:tcPr/>
                </a:tc>
                <a:tc>
                  <a:txBody>
                    <a:bodyPr/>
                    <a:lstStyle/>
                    <a:p>
                      <a:r>
                        <a:rPr lang="en-US" sz="1200" b="0" i="0" u="none" strike="noStrike" kern="1200" baseline="0" dirty="0">
                          <a:solidFill>
                            <a:schemeClr val="tx1"/>
                          </a:solidFill>
                          <a:latin typeface="+mn-lt"/>
                          <a:ea typeface="+mn-ea"/>
                          <a:cs typeface="+mn-cs"/>
                        </a:rPr>
                        <a:t>Can I control the use of information about myself transmitted to an</a:t>
                      </a:r>
                    </a:p>
                    <a:p>
                      <a:r>
                        <a:rPr lang="en-US" sz="1200" b="0" i="0" u="none" strike="noStrike" kern="1200" baseline="0" dirty="0">
                          <a:solidFill>
                            <a:schemeClr val="tx1"/>
                          </a:solidFill>
                          <a:latin typeface="+mn-lt"/>
                          <a:ea typeface="+mn-ea"/>
                          <a:cs typeface="+mn-cs"/>
                        </a:rPr>
                        <a:t>e-commerce merchant?</a:t>
                      </a:r>
                    </a:p>
                  </a:txBody>
                  <a:tcPr/>
                </a:tc>
                <a:tc>
                  <a:txBody>
                    <a:bodyPr/>
                    <a:lstStyle/>
                    <a:p>
                      <a:r>
                        <a:rPr lang="en-US" sz="1200" b="0" i="0" u="none" strike="noStrike" kern="1200" baseline="0" dirty="0">
                          <a:solidFill>
                            <a:schemeClr val="tx1"/>
                          </a:solidFill>
                          <a:latin typeface="+mn-lt"/>
                          <a:ea typeface="+mn-ea"/>
                          <a:cs typeface="+mn-cs"/>
                        </a:rPr>
                        <a:t>What use, if any, can be made of personal data collected as part of an e-commerce transaction? Is the personal information of customers being used in an unauthorized manner?</a:t>
                      </a:r>
                      <a:endParaRPr lang="en-US" sz="1200" dirty="0"/>
                    </a:p>
                  </a:txBody>
                  <a:tcPr/>
                </a:tc>
                <a:extLst>
                  <a:ext uri="{0D108BD9-81ED-4DB2-BD59-A6C34878D82A}">
                    <a16:rowId xmlns:a16="http://schemas.microsoft.com/office/drawing/2014/main" xmlns="" val="10005"/>
                  </a:ext>
                </a:extLst>
              </a:tr>
              <a:tr h="437745">
                <a:tc>
                  <a:txBody>
                    <a:bodyPr/>
                    <a:lstStyle/>
                    <a:p>
                      <a:r>
                        <a:rPr lang="en-US" sz="1200" b="0" i="0" u="none" strike="noStrike" kern="1200" baseline="0" dirty="0">
                          <a:solidFill>
                            <a:schemeClr val="tx1"/>
                          </a:solidFill>
                          <a:latin typeface="+mn-lt"/>
                          <a:ea typeface="+mn-ea"/>
                          <a:cs typeface="+mn-cs"/>
                        </a:rPr>
                        <a:t>Availability</a:t>
                      </a:r>
                      <a:endParaRPr lang="en-US" sz="1200" dirty="0"/>
                    </a:p>
                  </a:txBody>
                  <a:tcPr/>
                </a:tc>
                <a:tc>
                  <a:txBody>
                    <a:bodyPr/>
                    <a:lstStyle/>
                    <a:p>
                      <a:r>
                        <a:rPr lang="en-US" sz="1200" b="0" i="0" u="none" strike="noStrike" kern="1200" baseline="0" dirty="0">
                          <a:solidFill>
                            <a:schemeClr val="tx1"/>
                          </a:solidFill>
                          <a:latin typeface="+mn-lt"/>
                          <a:ea typeface="+mn-ea"/>
                          <a:cs typeface="+mn-cs"/>
                        </a:rPr>
                        <a:t>Can I get access to the site?</a:t>
                      </a:r>
                      <a:endParaRPr lang="en-US" sz="1200" dirty="0"/>
                    </a:p>
                  </a:txBody>
                  <a:tcPr/>
                </a:tc>
                <a:tc>
                  <a:txBody>
                    <a:bodyPr/>
                    <a:lstStyle/>
                    <a:p>
                      <a:r>
                        <a:rPr lang="en-US" sz="1200" b="0" i="0" u="none" strike="noStrike" kern="1200" baseline="0" dirty="0">
                          <a:solidFill>
                            <a:schemeClr val="tx1"/>
                          </a:solidFill>
                          <a:latin typeface="+mn-lt"/>
                          <a:ea typeface="+mn-ea"/>
                          <a:cs typeface="+mn-cs"/>
                        </a:rPr>
                        <a:t>Is the site operational?</a:t>
                      </a:r>
                      <a:endParaRPr lang="en-US" sz="1200" dirty="0"/>
                    </a:p>
                  </a:txBody>
                  <a:tcPr/>
                </a:tc>
                <a:extLst>
                  <a:ext uri="{0D108BD9-81ED-4DB2-BD59-A6C34878D82A}">
                    <a16:rowId xmlns:a16="http://schemas.microsoft.com/office/drawing/2014/main" xmlns="" val="10006"/>
                  </a:ext>
                </a:extLst>
              </a:tr>
            </a:tbl>
          </a:graphicData>
        </a:graphic>
      </p:graphicFrame>
      <p:sp>
        <p:nvSpPr>
          <p:cNvPr id="5" name="矩形 4"/>
          <p:cNvSpPr/>
          <p:nvPr/>
        </p:nvSpPr>
        <p:spPr>
          <a:xfrm>
            <a:off x="1152645" y="1273898"/>
            <a:ext cx="838200" cy="2286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sz="1400" dirty="0">
                <a:solidFill>
                  <a:schemeClr val="tx1"/>
                </a:solidFill>
              </a:rPr>
              <a:t>正確</a:t>
            </a:r>
          </a:p>
        </p:txBody>
      </p:sp>
      <p:sp>
        <p:nvSpPr>
          <p:cNvPr id="6" name="矩形 5"/>
          <p:cNvSpPr/>
          <p:nvPr/>
        </p:nvSpPr>
        <p:spPr>
          <a:xfrm>
            <a:off x="526648" y="2297436"/>
            <a:ext cx="1219200" cy="2286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sz="1400" dirty="0">
                <a:solidFill>
                  <a:schemeClr val="tx1"/>
                </a:solidFill>
              </a:rPr>
              <a:t>不可否認性</a:t>
            </a:r>
          </a:p>
        </p:txBody>
      </p:sp>
      <p:sp>
        <p:nvSpPr>
          <p:cNvPr id="7" name="矩形 6"/>
          <p:cNvSpPr/>
          <p:nvPr/>
        </p:nvSpPr>
        <p:spPr>
          <a:xfrm>
            <a:off x="526648" y="3110764"/>
            <a:ext cx="1219200" cy="2286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sz="1400">
                <a:solidFill>
                  <a:schemeClr val="tx1"/>
                </a:solidFill>
              </a:rPr>
              <a:t>真實性</a:t>
            </a:r>
            <a:endParaRPr lang="zh-TW" altLang="en-US" sz="1400" dirty="0">
              <a:solidFill>
                <a:schemeClr val="tx1"/>
              </a:solidFill>
            </a:endParaRPr>
          </a:p>
        </p:txBody>
      </p:sp>
      <p:sp>
        <p:nvSpPr>
          <p:cNvPr id="8" name="矩形 7"/>
          <p:cNvSpPr/>
          <p:nvPr/>
        </p:nvSpPr>
        <p:spPr>
          <a:xfrm>
            <a:off x="535811" y="4343400"/>
            <a:ext cx="1219200" cy="2286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sz="1400">
                <a:solidFill>
                  <a:schemeClr val="tx1"/>
                </a:solidFill>
              </a:rPr>
              <a:t>保密</a:t>
            </a:r>
            <a:endParaRPr lang="zh-TW" altLang="en-US" sz="1400" dirty="0">
              <a:solidFill>
                <a:schemeClr val="tx1"/>
              </a:solidFill>
            </a:endParaRPr>
          </a:p>
        </p:txBody>
      </p:sp>
      <p:sp>
        <p:nvSpPr>
          <p:cNvPr id="9" name="矩形 8"/>
          <p:cNvSpPr/>
          <p:nvPr/>
        </p:nvSpPr>
        <p:spPr>
          <a:xfrm>
            <a:off x="526648" y="5366938"/>
            <a:ext cx="1219200" cy="2286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sz="1400">
                <a:solidFill>
                  <a:schemeClr val="tx1"/>
                </a:solidFill>
              </a:rPr>
              <a:t>隱私</a:t>
            </a:r>
            <a:endParaRPr lang="zh-TW" altLang="en-US" sz="1400" dirty="0">
              <a:solidFill>
                <a:schemeClr val="tx1"/>
              </a:solidFill>
            </a:endParaRPr>
          </a:p>
        </p:txBody>
      </p:sp>
      <p:sp>
        <p:nvSpPr>
          <p:cNvPr id="10" name="矩形 9"/>
          <p:cNvSpPr/>
          <p:nvPr/>
        </p:nvSpPr>
        <p:spPr>
          <a:xfrm>
            <a:off x="2438400" y="1623087"/>
            <a:ext cx="2603339" cy="246722"/>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sz="1200" dirty="0">
                <a:solidFill>
                  <a:schemeClr val="tx1"/>
                </a:solidFill>
              </a:rPr>
              <a:t>我傳送或接收的信息是否已被更改？</a:t>
            </a:r>
          </a:p>
        </p:txBody>
      </p:sp>
      <p:sp>
        <p:nvSpPr>
          <p:cNvPr id="12" name="矩形 11"/>
          <p:cNvSpPr/>
          <p:nvPr/>
        </p:nvSpPr>
        <p:spPr>
          <a:xfrm>
            <a:off x="2438400" y="2469617"/>
            <a:ext cx="1905000" cy="292442"/>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sz="1200">
                <a:solidFill>
                  <a:schemeClr val="tx1"/>
                </a:solidFill>
              </a:rPr>
              <a:t>後來與我一起採取行動的一方可否認採取行動？</a:t>
            </a:r>
            <a:endParaRPr lang="zh-TW" altLang="en-US" sz="1200" dirty="0">
              <a:solidFill>
                <a:schemeClr val="tx1"/>
              </a:solidFill>
            </a:endParaRPr>
          </a:p>
        </p:txBody>
      </p:sp>
      <p:sp>
        <p:nvSpPr>
          <p:cNvPr id="13" name="矩形 12"/>
          <p:cNvSpPr/>
          <p:nvPr/>
        </p:nvSpPr>
        <p:spPr>
          <a:xfrm>
            <a:off x="2404519" y="3411913"/>
            <a:ext cx="2400300" cy="44639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sz="1200">
                <a:solidFill>
                  <a:schemeClr val="tx1"/>
                </a:solidFill>
              </a:rPr>
              <a:t>我在和誰打交道？ 我怎麼能確信這個人或實體是他們自稱的人呢？</a:t>
            </a:r>
            <a:endParaRPr lang="zh-TW" altLang="en-US" sz="1200" dirty="0">
              <a:solidFill>
                <a:schemeClr val="tx1"/>
              </a:solidFill>
            </a:endParaRPr>
          </a:p>
        </p:txBody>
      </p:sp>
      <p:sp>
        <p:nvSpPr>
          <p:cNvPr id="14" name="矩形 13"/>
          <p:cNvSpPr/>
          <p:nvPr/>
        </p:nvSpPr>
        <p:spPr>
          <a:xfrm>
            <a:off x="2463719" y="4457700"/>
            <a:ext cx="2108281" cy="44639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sz="1200">
                <a:solidFill>
                  <a:schemeClr val="tx1"/>
                </a:solidFill>
              </a:rPr>
              <a:t>除預定收件人之外的其他人是否可以閱讀我的消息</a:t>
            </a:r>
            <a:endParaRPr lang="zh-TW" altLang="en-US" sz="1200" dirty="0">
              <a:solidFill>
                <a:schemeClr val="tx1"/>
              </a:solidFill>
            </a:endParaRPr>
          </a:p>
        </p:txBody>
      </p:sp>
      <p:sp>
        <p:nvSpPr>
          <p:cNvPr id="15" name="矩形 14"/>
          <p:cNvSpPr/>
          <p:nvPr/>
        </p:nvSpPr>
        <p:spPr>
          <a:xfrm>
            <a:off x="2404519" y="5670389"/>
            <a:ext cx="2108281" cy="44639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sz="1200" dirty="0">
                <a:solidFill>
                  <a:schemeClr val="tx1"/>
                </a:solidFill>
              </a:rPr>
              <a:t>我可以控制自己傳送給某人的信息的使用情況嗎？電子商務商人？</a:t>
            </a:r>
          </a:p>
        </p:txBody>
      </p:sp>
      <p:sp>
        <p:nvSpPr>
          <p:cNvPr id="16" name="矩形 15"/>
          <p:cNvSpPr/>
          <p:nvPr/>
        </p:nvSpPr>
        <p:spPr>
          <a:xfrm>
            <a:off x="2463719" y="6586715"/>
            <a:ext cx="2108281" cy="29399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sz="1200">
                <a:solidFill>
                  <a:schemeClr val="tx1"/>
                </a:solidFill>
              </a:rPr>
              <a:t>我可以訪問該網站嗎？</a:t>
            </a:r>
            <a:endParaRPr lang="zh-TW" altLang="en-US" sz="1200" dirty="0">
              <a:solidFill>
                <a:schemeClr val="tx1"/>
              </a:solidFill>
            </a:endParaRPr>
          </a:p>
        </p:txBody>
      </p:sp>
      <p:sp>
        <p:nvSpPr>
          <p:cNvPr id="17" name="矩形 16"/>
          <p:cNvSpPr/>
          <p:nvPr/>
        </p:nvSpPr>
        <p:spPr>
          <a:xfrm>
            <a:off x="1396919" y="6367378"/>
            <a:ext cx="927904" cy="236462"/>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sz="1400">
                <a:solidFill>
                  <a:schemeClr val="tx1"/>
                </a:solidFill>
              </a:rPr>
              <a:t>可用性</a:t>
            </a:r>
            <a:endParaRPr lang="zh-TW" altLang="en-US" sz="1400" dirty="0">
              <a:solidFill>
                <a:schemeClr val="tx1"/>
              </a:solidFill>
            </a:endParaRPr>
          </a:p>
        </p:txBody>
      </p:sp>
      <p:sp>
        <p:nvSpPr>
          <p:cNvPr id="18" name="矩形 17"/>
          <p:cNvSpPr/>
          <p:nvPr/>
        </p:nvSpPr>
        <p:spPr>
          <a:xfrm>
            <a:off x="6477000" y="1613753"/>
            <a:ext cx="3276600" cy="367447"/>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sz="1200">
                <a:solidFill>
                  <a:schemeClr val="tx1"/>
                </a:solidFill>
              </a:rPr>
              <a:t>網站上的數據是否被擅自更改？ 從客戶收到的數據是否有效？</a:t>
            </a:r>
            <a:endParaRPr lang="zh-TW" altLang="en-US" sz="1200" dirty="0">
              <a:solidFill>
                <a:schemeClr val="tx1"/>
              </a:solidFill>
            </a:endParaRPr>
          </a:p>
        </p:txBody>
      </p:sp>
      <p:sp>
        <p:nvSpPr>
          <p:cNvPr id="19" name="矩形 18"/>
          <p:cNvSpPr/>
          <p:nvPr/>
        </p:nvSpPr>
        <p:spPr>
          <a:xfrm>
            <a:off x="5295900" y="2254570"/>
            <a:ext cx="2057400" cy="215047"/>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sz="1200">
                <a:solidFill>
                  <a:schemeClr val="tx1"/>
                </a:solidFill>
              </a:rPr>
              <a:t>客戶是否可以拒絕訂購產品？</a:t>
            </a:r>
            <a:endParaRPr lang="zh-TW" altLang="en-US" sz="1200" dirty="0">
              <a:solidFill>
                <a:schemeClr val="tx1"/>
              </a:solidFill>
            </a:endParaRPr>
          </a:p>
        </p:txBody>
      </p:sp>
      <p:sp>
        <p:nvSpPr>
          <p:cNvPr id="20" name="矩形 19"/>
          <p:cNvSpPr/>
          <p:nvPr/>
        </p:nvSpPr>
        <p:spPr>
          <a:xfrm>
            <a:off x="5295900" y="3110764"/>
            <a:ext cx="2057400" cy="215047"/>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sz="1200">
                <a:solidFill>
                  <a:schemeClr val="tx1"/>
                </a:solidFill>
              </a:rPr>
              <a:t>客戶的真實身份是什麼？</a:t>
            </a:r>
            <a:endParaRPr lang="zh-TW" altLang="en-US" sz="1200" dirty="0">
              <a:solidFill>
                <a:schemeClr val="tx1"/>
              </a:solidFill>
            </a:endParaRPr>
          </a:p>
        </p:txBody>
      </p:sp>
      <p:sp>
        <p:nvSpPr>
          <p:cNvPr id="21" name="矩形 20"/>
          <p:cNvSpPr/>
          <p:nvPr/>
        </p:nvSpPr>
        <p:spPr>
          <a:xfrm>
            <a:off x="5867400" y="4457700"/>
            <a:ext cx="2476500" cy="394436"/>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sz="1200">
                <a:solidFill>
                  <a:schemeClr val="tx1"/>
                </a:solidFill>
              </a:rPr>
              <a:t>除了那些被授權查看它們的人以外，是否可以訪問消息或機密數據？</a:t>
            </a:r>
            <a:endParaRPr lang="zh-TW" altLang="en-US" sz="1200" dirty="0">
              <a:solidFill>
                <a:schemeClr val="tx1"/>
              </a:solidFill>
            </a:endParaRPr>
          </a:p>
        </p:txBody>
      </p:sp>
      <p:sp>
        <p:nvSpPr>
          <p:cNvPr id="22" name="矩形 21"/>
          <p:cNvSpPr/>
          <p:nvPr/>
        </p:nvSpPr>
        <p:spPr>
          <a:xfrm>
            <a:off x="5306510" y="5607838"/>
            <a:ext cx="2971800" cy="5715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sz="1200">
                <a:solidFill>
                  <a:schemeClr val="tx1"/>
                </a:solidFill>
              </a:rPr>
              <a:t>如果有的話，可以使用收集的個人數據作為電子商務交易的一部分？ 客戶的個人信息是否以未經授權的方式使用？</a:t>
            </a:r>
            <a:endParaRPr lang="zh-TW" altLang="en-US" sz="1200" dirty="0">
              <a:solidFill>
                <a:schemeClr val="tx1"/>
              </a:solidFill>
            </a:endParaRPr>
          </a:p>
        </p:txBody>
      </p:sp>
      <p:sp>
        <p:nvSpPr>
          <p:cNvPr id="23" name="矩形 22"/>
          <p:cNvSpPr/>
          <p:nvPr/>
        </p:nvSpPr>
        <p:spPr>
          <a:xfrm>
            <a:off x="6955420" y="6250973"/>
            <a:ext cx="1322890" cy="223787"/>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sz="1200">
                <a:solidFill>
                  <a:schemeClr val="tx1"/>
                </a:solidFill>
              </a:rPr>
              <a:t>該網站是否運作？</a:t>
            </a:r>
            <a:endParaRPr lang="zh-TW" altLang="en-US" sz="1200" dirty="0">
              <a:solidFill>
                <a:schemeClr val="tx1"/>
              </a:solidFill>
            </a:endParaRPr>
          </a:p>
        </p:txBody>
      </p:sp>
      <p:sp>
        <p:nvSpPr>
          <p:cNvPr id="24" name="矩形 23">
            <a:extLst>
              <a:ext uri="{FF2B5EF4-FFF2-40B4-BE49-F238E27FC236}">
                <a16:creationId xmlns:a16="http://schemas.microsoft.com/office/drawing/2014/main" xmlns="" id="{3498D0A1-F684-449C-9E95-53FB370129F8}"/>
              </a:ext>
            </a:extLst>
          </p:cNvPr>
          <p:cNvSpPr/>
          <p:nvPr/>
        </p:nvSpPr>
        <p:spPr>
          <a:xfrm>
            <a:off x="4411980" y="508244"/>
            <a:ext cx="4351020" cy="3048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dirty="0">
                <a:solidFill>
                  <a:schemeClr val="tx1"/>
                </a:solidFill>
                <a:ea typeface="ＭＳ Ｐゴシック" charset="0"/>
              </a:rPr>
              <a:t>表</a:t>
            </a:r>
            <a:r>
              <a:rPr lang="en-US" altLang="zh-CN" sz="1400" dirty="0">
                <a:solidFill>
                  <a:schemeClr val="tx1"/>
                </a:solidFill>
                <a:ea typeface="ＭＳ Ｐゴシック" charset="0"/>
              </a:rPr>
              <a:t>5.3</a:t>
            </a:r>
            <a:r>
              <a:rPr lang="zh-CN" altLang="en-US" sz="1400" dirty="0">
                <a:solidFill>
                  <a:schemeClr val="tx1"/>
                </a:solidFill>
                <a:ea typeface="ＭＳ Ｐゴシック" charset="0"/>
              </a:rPr>
              <a:t>：客戶和商家對電子商務安全的不同角度的看法</a:t>
            </a:r>
            <a:endParaRPr lang="zh-TW" altLang="en-US" sz="1400" dirty="0">
              <a:solidFill>
                <a:schemeClr val="tx1"/>
              </a:solidFill>
            </a:endParaRPr>
          </a:p>
        </p:txBody>
      </p:sp>
    </p:spTree>
    <p:extLst>
      <p:ext uri="{BB962C8B-B14F-4D97-AF65-F5344CB8AC3E}">
        <p14:creationId xmlns:p14="http://schemas.microsoft.com/office/powerpoint/2010/main" val="2700989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Tension Between Security and</a:t>
            </a:r>
            <a:br>
              <a:rPr lang="en-US" dirty="0"/>
            </a:br>
            <a:r>
              <a:rPr lang="en-US" dirty="0"/>
              <a:t>Other Values</a:t>
            </a:r>
          </a:p>
        </p:txBody>
      </p:sp>
      <p:sp>
        <p:nvSpPr>
          <p:cNvPr id="3" name="Content Placeholder 2"/>
          <p:cNvSpPr>
            <a:spLocks noGrp="1"/>
          </p:cNvSpPr>
          <p:nvPr>
            <p:ph idx="1"/>
          </p:nvPr>
        </p:nvSpPr>
        <p:spPr/>
        <p:txBody>
          <a:bodyPr/>
          <a:lstStyle/>
          <a:p>
            <a:r>
              <a:rPr lang="en-US" dirty="0"/>
              <a:t>Ease of use</a:t>
            </a:r>
          </a:p>
          <a:p>
            <a:pPr lvl="1"/>
            <a:r>
              <a:rPr lang="en-US" dirty="0"/>
              <a:t>The more security measures added, the more difficult a site is to use, and the slower it becomes</a:t>
            </a:r>
          </a:p>
          <a:p>
            <a:r>
              <a:rPr lang="en-US" dirty="0"/>
              <a:t>Public safety and criminal uses of the Internet</a:t>
            </a:r>
          </a:p>
          <a:p>
            <a:endParaRPr lang="en-US" dirty="0"/>
          </a:p>
          <a:p>
            <a:pPr lvl="1"/>
            <a:r>
              <a:rPr lang="en-US" dirty="0"/>
              <a:t>Use of technology by criminals to plan crimes or threaten nation-state</a:t>
            </a:r>
          </a:p>
        </p:txBody>
      </p:sp>
      <p:sp>
        <p:nvSpPr>
          <p:cNvPr id="4" name="矩形 3"/>
          <p:cNvSpPr/>
          <p:nvPr/>
        </p:nvSpPr>
        <p:spPr>
          <a:xfrm>
            <a:off x="4724400" y="2438400"/>
            <a:ext cx="3124200" cy="4572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sz="1400" dirty="0">
                <a:solidFill>
                  <a:schemeClr val="tx1"/>
                </a:solidFill>
              </a:rPr>
              <a:t>添加的安全措施越多，站點使用越困難，而且越慢</a:t>
            </a:r>
          </a:p>
        </p:txBody>
      </p:sp>
      <p:sp>
        <p:nvSpPr>
          <p:cNvPr id="5" name="矩形 4"/>
          <p:cNvSpPr/>
          <p:nvPr/>
        </p:nvSpPr>
        <p:spPr>
          <a:xfrm>
            <a:off x="685800" y="3352800"/>
            <a:ext cx="3124200" cy="397397"/>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sz="1400" dirty="0">
                <a:solidFill>
                  <a:schemeClr val="tx1"/>
                </a:solidFill>
              </a:rPr>
              <a:t>互聯網的公共安全和犯罪用途</a:t>
            </a:r>
          </a:p>
        </p:txBody>
      </p:sp>
      <p:sp>
        <p:nvSpPr>
          <p:cNvPr id="6" name="矩形 5"/>
          <p:cNvSpPr/>
          <p:nvPr/>
        </p:nvSpPr>
        <p:spPr>
          <a:xfrm>
            <a:off x="1828800" y="4356552"/>
            <a:ext cx="3581400" cy="397397"/>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TW" altLang="en-US" sz="1400" dirty="0">
                <a:solidFill>
                  <a:schemeClr val="tx1"/>
                </a:solidFill>
              </a:rPr>
              <a:t>犯罪分子利用技術來規劃犯罪或威脅國家</a:t>
            </a:r>
          </a:p>
        </p:txBody>
      </p:sp>
      <p:sp>
        <p:nvSpPr>
          <p:cNvPr id="7" name="矩形 6">
            <a:extLst>
              <a:ext uri="{FF2B5EF4-FFF2-40B4-BE49-F238E27FC236}">
                <a16:creationId xmlns:a16="http://schemas.microsoft.com/office/drawing/2014/main" xmlns="" id="{2E9A31C5-902F-46B2-890D-4914FA5D7862}"/>
              </a:ext>
            </a:extLst>
          </p:cNvPr>
          <p:cNvSpPr/>
          <p:nvPr/>
        </p:nvSpPr>
        <p:spPr>
          <a:xfrm>
            <a:off x="3009900" y="883920"/>
            <a:ext cx="2400300" cy="330456"/>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dirty="0">
                <a:solidFill>
                  <a:schemeClr val="tx1"/>
                </a:solidFill>
                <a:latin typeface="Microsoft JhengHei" panose="020B0604030504040204" pitchFamily="34" charset="-120"/>
                <a:ea typeface="Microsoft JhengHei" panose="020B0604030504040204" pitchFamily="34" charset="-120"/>
              </a:rPr>
              <a:t>安全性和其他值之間的張力</a:t>
            </a:r>
            <a:endParaRPr lang="zh-TW" altLang="en-US" sz="1400" dirty="0">
              <a:solidFill>
                <a:schemeClr val="tx1"/>
              </a:solidFill>
              <a:latin typeface="Microsoft JhengHei" panose="020B0604030504040204" pitchFamily="34" charset="-120"/>
              <a:ea typeface="Microsoft JhengHei" panose="020B0604030504040204" pitchFamily="34" charset="-120"/>
            </a:endParaRPr>
          </a:p>
        </p:txBody>
      </p:sp>
      <p:sp>
        <p:nvSpPr>
          <p:cNvPr id="8" name="矩形 7">
            <a:extLst>
              <a:ext uri="{FF2B5EF4-FFF2-40B4-BE49-F238E27FC236}">
                <a16:creationId xmlns:a16="http://schemas.microsoft.com/office/drawing/2014/main" xmlns="" id="{9C573BEC-DF0A-4F9B-814E-A83F7F9D4858}"/>
              </a:ext>
            </a:extLst>
          </p:cNvPr>
          <p:cNvSpPr/>
          <p:nvPr/>
        </p:nvSpPr>
        <p:spPr>
          <a:xfrm>
            <a:off x="3009900" y="1597788"/>
            <a:ext cx="800100" cy="4572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dirty="0">
                <a:solidFill>
                  <a:schemeClr val="tx1"/>
                </a:solidFill>
              </a:rPr>
              <a:t>易用性</a:t>
            </a:r>
            <a:endParaRPr lang="zh-TW" altLang="en-US" sz="1400" dirty="0">
              <a:solidFill>
                <a:schemeClr val="tx1"/>
              </a:solidFill>
            </a:endParaRPr>
          </a:p>
        </p:txBody>
      </p:sp>
    </p:spTree>
    <p:extLst>
      <p:ext uri="{BB962C8B-B14F-4D97-AF65-F5344CB8AC3E}">
        <p14:creationId xmlns:p14="http://schemas.microsoft.com/office/powerpoint/2010/main" val="1739758610"/>
      </p:ext>
    </p:extLst>
  </p:cSld>
  <p:clrMapOvr>
    <a:masterClrMapping/>
  </p:clrMapOvr>
</p:sld>
</file>

<file path=ppt/theme/theme1.xml><?xml version="1.0" encoding="utf-8"?>
<a:theme xmlns:a="http://schemas.openxmlformats.org/drawingml/2006/main" name="ECOM13">
  <a:themeElements>
    <a:clrScheme name="Custom 7">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extLst>
    <a:ext uri="{05A4C25C-085E-4340-85A3-A5531E510DB2}">
      <thm15:themeFamily xmlns:thm15="http://schemas.microsoft.com/office/thememl/2012/main" name="ECOM13" id="{0A6801B9-7B27-41DC-8F58-4D85CA1EE1A5}" vid="{2B8E34F9-2382-4BC5-962C-26615EBEF9DF}"/>
    </a:ext>
  </a:extLst>
</a:theme>
</file>

<file path=ppt/theme/theme2.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ECOM13</Template>
  <TotalTime>3725</TotalTime>
  <Words>5603</Words>
  <Application>Microsoft Office PowerPoint</Application>
  <PresentationFormat>如螢幕大小 (4:3)</PresentationFormat>
  <Paragraphs>880</Paragraphs>
  <Slides>59</Slides>
  <Notes>13</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59</vt:i4>
      </vt:variant>
    </vt:vector>
  </HeadingPairs>
  <TitlesOfParts>
    <vt:vector size="69" baseType="lpstr">
      <vt:lpstr>微软雅黑</vt:lpstr>
      <vt:lpstr>ＭＳ Ｐゴシック</vt:lpstr>
      <vt:lpstr>黑体</vt:lpstr>
      <vt:lpstr>Microsoft JhengHei</vt:lpstr>
      <vt:lpstr>Microsoft JhengHei</vt:lpstr>
      <vt:lpstr>Arial</vt:lpstr>
      <vt:lpstr>Times New Roman</vt:lpstr>
      <vt:lpstr>Verdana</vt:lpstr>
      <vt:lpstr>Wingdings</vt:lpstr>
      <vt:lpstr>ECOM13</vt:lpstr>
      <vt:lpstr>E-commerce 2017  business. technology. society. 13th edition</vt:lpstr>
      <vt:lpstr>E-commerce 2017   business. technology. society.</vt:lpstr>
      <vt:lpstr>Learning Objectives</vt:lpstr>
      <vt:lpstr>Cyberwar: MAD 2.0</vt:lpstr>
      <vt:lpstr>The E-commerce Security Environment</vt:lpstr>
      <vt:lpstr>What Is Good E-commerce Security?</vt:lpstr>
      <vt:lpstr>Figure 5.1: The E-commerce Security Environment</vt:lpstr>
      <vt:lpstr>Table 5.3: Customer and Merchant Perspectives on the Different Dimensions of E-commerce Security</vt:lpstr>
      <vt:lpstr>The Tension Between Security and Other Values</vt:lpstr>
      <vt:lpstr>Security Threats in the E-commerce Environment</vt:lpstr>
      <vt:lpstr>Figure 5.2: A Typical E-commerce Transaction</vt:lpstr>
      <vt:lpstr>Figure 5.3: Vulnerable Points in an E-commerce Transaction</vt:lpstr>
      <vt:lpstr>Malicious Code</vt:lpstr>
      <vt:lpstr>Potentially Unwanted Programs</vt:lpstr>
      <vt:lpstr>Phishing</vt:lpstr>
      <vt:lpstr>Hacking, Cybervandalism, and Hacktivism</vt:lpstr>
      <vt:lpstr>Data Breaches</vt:lpstr>
      <vt:lpstr>Insight on Society: The Ashley Madison Data Breach</vt:lpstr>
      <vt:lpstr>Credit Card Fraud/Theft</vt:lpstr>
      <vt:lpstr>Identity Fraud/Theft</vt:lpstr>
      <vt:lpstr>Spoofing, Pharming, and Spam (Junk) Websites</vt:lpstr>
      <vt:lpstr>Sniffing and Man-in-the-Middle Attacks</vt:lpstr>
      <vt:lpstr>Denial of Service (DoS) and Distributed Denial of Service (DDoS) Attacks</vt:lpstr>
      <vt:lpstr>Insider Attacks</vt:lpstr>
      <vt:lpstr>Poorly Designed Software</vt:lpstr>
      <vt:lpstr>Social Network Security Issues</vt:lpstr>
      <vt:lpstr>Mobile Platform Security Issues</vt:lpstr>
      <vt:lpstr>Insight on Technology: Think Your Smartphone Is Secure?</vt:lpstr>
      <vt:lpstr>Cloud Security Issues</vt:lpstr>
      <vt:lpstr>Internet of Things Security Issues</vt:lpstr>
      <vt:lpstr>Technology Solutions</vt:lpstr>
      <vt:lpstr>Figure 5.5: Tools Available to Achieve Site Security</vt:lpstr>
      <vt:lpstr>Encryption</vt:lpstr>
      <vt:lpstr>Symmetric Key Cryptography</vt:lpstr>
      <vt:lpstr>Public Key Cryptography</vt:lpstr>
      <vt:lpstr>Figure 5.6: Public Key Cryptography: A Simple Case</vt:lpstr>
      <vt:lpstr>Public Key Cryptography Using Digital Signatures and Hash Digests</vt:lpstr>
      <vt:lpstr>Figure 5.7: Public Key Cryptography with Digital Signatures</vt:lpstr>
      <vt:lpstr>Digital Envelopes</vt:lpstr>
      <vt:lpstr>Figure 5.8: Creating a Digital Envelope</vt:lpstr>
      <vt:lpstr>Digital Certificates and Public Key Infrastructure (PKI)</vt:lpstr>
      <vt:lpstr>Figure 5.9: Digital Certificates and Certification Authorities</vt:lpstr>
      <vt:lpstr>Limitations of PKI</vt:lpstr>
      <vt:lpstr>Securing Channels of Communication</vt:lpstr>
      <vt:lpstr>Figure 5.10: Secure Negotiated Sessions Using SSL/TLS</vt:lpstr>
      <vt:lpstr>Protecting Networks</vt:lpstr>
      <vt:lpstr>Figure 5.11: Firewalls and Proxy Servers</vt:lpstr>
      <vt:lpstr>Protecting Servers and Clients</vt:lpstr>
      <vt:lpstr>Management Policies, Business Procedures, and Public Laws</vt:lpstr>
      <vt:lpstr>A Security Plan: Management Policies</vt:lpstr>
      <vt:lpstr>Figure 5.12: Developing an E-commerce Security Plan</vt:lpstr>
      <vt:lpstr>The Role of Laws and Public Policy</vt:lpstr>
      <vt:lpstr>E-commerce Payment Systems</vt:lpstr>
      <vt:lpstr>Figure 5.14: How an Online Credit Transaction Works</vt:lpstr>
      <vt:lpstr>Alternative Online Payment Systems</vt:lpstr>
      <vt:lpstr>Mobile Payment Systems</vt:lpstr>
      <vt:lpstr>Digital Cash and Virtual Currencies</vt:lpstr>
      <vt:lpstr>Insight on Business: Bitcoin</vt:lpstr>
      <vt:lpstr>Electronic Billing Presentment and Payment (EBPP)</vt:lpstr>
    </vt:vector>
  </TitlesOfParts>
  <Company>echosvoice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ADA Compliant Lecture PowerPoint</dc:title>
  <dc:subject>E-commerce 2017</dc:subject>
  <dc:creator>Kenneth C. Laudon/Carol G. Traver</dc:creator>
  <cp:keywords>E-commerce</cp:keywords>
  <cp:lastModifiedBy>User</cp:lastModifiedBy>
  <cp:revision>258</cp:revision>
  <dcterms:created xsi:type="dcterms:W3CDTF">2014-07-14T20:04:21Z</dcterms:created>
  <dcterms:modified xsi:type="dcterms:W3CDTF">2018-03-18T01:21:01Z</dcterms:modified>
</cp:coreProperties>
</file>